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1pPr>
    <a:lvl2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2pPr>
    <a:lvl3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3pPr>
    <a:lvl4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4pPr>
    <a:lvl5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5pPr>
    <a:lvl6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6pPr>
    <a:lvl7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7pPr>
    <a:lvl8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8pPr>
    <a:lvl9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lastRow>
    <a:fir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99"/>
  </p:normalViewPr>
  <p:slideViewPr>
    <p:cSldViewPr snapToGrid="0" snapToObjects="1">
      <p:cViewPr varScale="1">
        <p:scale>
          <a:sx n="56" d="100"/>
          <a:sy n="56" d="100"/>
        </p:scale>
        <p:origin x="5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Τίτλος και υπότιτλος">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 name="Γραμμή"/>
          <p:cNvSpPr/>
          <p:nvPr/>
        </p:nvSpPr>
        <p:spPr>
          <a:xfrm>
            <a:off x="952500" y="9245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4" name="Γραμμή"/>
          <p:cNvSpPr/>
          <p:nvPr/>
        </p:nvSpPr>
        <p:spPr>
          <a:xfrm>
            <a:off x="952500" y="5765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5" name="Γραμμή"/>
          <p:cNvSpPr/>
          <p:nvPr/>
        </p:nvSpPr>
        <p:spPr>
          <a:xfrm flipV="1">
            <a:off x="14989317" y="6339647"/>
            <a:ext cx="1" cy="231012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6" name="Δείγμα κειμένου"/>
          <p:cNvSpPr txBox="1">
            <a:spLocks noGrp="1"/>
          </p:cNvSpPr>
          <p:nvPr>
            <p:ph type="body" sz="quarter" idx="21"/>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17" name="Κείμενο τίτλου"/>
          <p:cNvSpPr txBox="1">
            <a:spLocks noGrp="1"/>
          </p:cNvSpPr>
          <p:nvPr>
            <p:ph type="title"/>
          </p:nvPr>
        </p:nvSpPr>
        <p:spPr>
          <a:xfrm>
            <a:off x="952500" y="5829300"/>
            <a:ext cx="13500100" cy="3340100"/>
          </a:xfrm>
          <a:prstGeom prst="rect">
            <a:avLst/>
          </a:prstGeom>
        </p:spPr>
        <p:txBody>
          <a:bodyPr/>
          <a:lstStyle>
            <a:lvl1pPr>
              <a:defRPr>
                <a:solidFill>
                  <a:schemeClr val="accent5">
                    <a:hueOff val="-375889"/>
                    <a:satOff val="-9195"/>
                    <a:lumOff val="-14901"/>
                  </a:schemeClr>
                </a:solidFill>
              </a:defRPr>
            </a:lvl1pPr>
          </a:lstStyle>
          <a:p>
            <a:r>
              <a:t>Κείμενο τίτλου</a:t>
            </a:r>
          </a:p>
        </p:txBody>
      </p:sp>
      <p:sp>
        <p:nvSpPr>
          <p:cNvPr id="18" name="Επίπεδο κύριου τμήματος ένα…"/>
          <p:cNvSpPr txBox="1">
            <a:spLocks noGrp="1"/>
          </p:cNvSpPr>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19"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Παράθεση">
    <p:spTree>
      <p:nvGrpSpPr>
        <p:cNvPr id="1" name=""/>
        <p:cNvGrpSpPr/>
        <p:nvPr/>
      </p:nvGrpSpPr>
      <p:grpSpPr>
        <a:xfrm>
          <a:off x="0" y="0"/>
          <a:ext cx="0" cy="0"/>
          <a:chOff x="0" y="0"/>
          <a:chExt cx="0" cy="0"/>
        </a:xfrm>
      </p:grpSpPr>
      <p:sp>
        <p:nvSpPr>
          <p:cNvPr id="111" name="–Γιάννης Μηλοσπόρος"/>
          <p:cNvSpPr txBox="1">
            <a:spLocks noGrp="1"/>
          </p:cNvSpPr>
          <p:nvPr>
            <p:ph type="body" sz="quarter" idx="21"/>
          </p:nvPr>
        </p:nvSpPr>
        <p:spPr>
          <a:xfrm>
            <a:off x="990600" y="8420100"/>
            <a:ext cx="22390100" cy="812800"/>
          </a:xfrm>
          <a:prstGeom prst="rect">
            <a:avLst/>
          </a:prstGeom>
        </p:spPr>
        <p:txBody>
          <a:bodyPr anchor="t">
            <a:spAutoFit/>
          </a:bodyPr>
          <a:lstStyle>
            <a:lvl1pPr marL="0" indent="0" algn="ctr">
              <a:spcBef>
                <a:spcPts val="1700"/>
              </a:spcBef>
              <a:buClrTx/>
              <a:buSzTx/>
              <a:buFontTx/>
              <a:buNone/>
              <a:defRPr sz="4200" i="1">
                <a:latin typeface="Palatino"/>
                <a:ea typeface="Palatino"/>
                <a:cs typeface="Palatino"/>
                <a:sym typeface="Palatino"/>
              </a:defRPr>
            </a:lvl1pPr>
          </a:lstStyle>
          <a:p>
            <a:r>
              <a:t>–Γιάννης Μηλοσπόρος</a:t>
            </a:r>
          </a:p>
        </p:txBody>
      </p:sp>
      <p:sp>
        <p:nvSpPr>
          <p:cNvPr id="112" name="«Πληκτρολογήστε παράθεση εδώ.»"/>
          <p:cNvSpPr txBox="1">
            <a:spLocks noGrp="1"/>
          </p:cNvSpPr>
          <p:nvPr>
            <p:ph type="body" sz="quarter" idx="22"/>
          </p:nvPr>
        </p:nvSpPr>
        <p:spPr>
          <a:xfrm>
            <a:off x="2374900" y="6000750"/>
            <a:ext cx="19621500" cy="939800"/>
          </a:xfrm>
          <a:prstGeom prst="rect">
            <a:avLst/>
          </a:prstGeom>
        </p:spPr>
        <p:txBody>
          <a:bodyPr>
            <a:spAutoFit/>
          </a:bodyPr>
          <a:lstStyle>
            <a:lvl1pPr marL="0" indent="0" algn="ctr">
              <a:spcBef>
                <a:spcPts val="0"/>
              </a:spcBef>
              <a:buClrTx/>
              <a:buSzTx/>
              <a:buFontTx/>
              <a:buNone/>
              <a:defRPr>
                <a:latin typeface="Palatino"/>
                <a:ea typeface="Palatino"/>
                <a:cs typeface="Palatino"/>
                <a:sym typeface="Palatino"/>
              </a:defRPr>
            </a:lvl1pPr>
          </a:lstStyle>
          <a:p>
            <a:r>
              <a:t>«Πληκτρολογήστε παράθεση εδώ.» </a:t>
            </a:r>
          </a:p>
        </p:txBody>
      </p:sp>
      <p:sp>
        <p:nvSpPr>
          <p:cNvPr id="113"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Φωτογραφία">
    <p:spTree>
      <p:nvGrpSpPr>
        <p:cNvPr id="1" name=""/>
        <p:cNvGrpSpPr/>
        <p:nvPr/>
      </p:nvGrpSpPr>
      <p:grpSpPr>
        <a:xfrm>
          <a:off x="0" y="0"/>
          <a:ext cx="0" cy="0"/>
          <a:chOff x="0" y="0"/>
          <a:chExt cx="0" cy="0"/>
        </a:xfrm>
      </p:grpSpPr>
      <p:sp>
        <p:nvSpPr>
          <p:cNvPr id="120" name="Εικόνα"/>
          <p:cNvSpPr>
            <a:spLocks noGrp="1"/>
          </p:cNvSpPr>
          <p:nvPr>
            <p:ph type="pic" idx="21"/>
          </p:nvPr>
        </p:nvSpPr>
        <p:spPr>
          <a:xfrm>
            <a:off x="0" y="-2654300"/>
            <a:ext cx="24384000" cy="17153467"/>
          </a:xfrm>
          <a:prstGeom prst="rect">
            <a:avLst/>
          </a:prstGeom>
        </p:spPr>
        <p:txBody>
          <a:bodyPr lIns="91439" tIns="45719" rIns="91439" bIns="45719" anchor="t">
            <a:noAutofit/>
          </a:bodyPr>
          <a:lstStyle/>
          <a:p>
            <a:endParaRPr/>
          </a:p>
        </p:txBody>
      </p:sp>
      <p:sp>
        <p:nvSpPr>
          <p:cNvPr id="121"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Κενή">
    <p:spTree>
      <p:nvGrpSpPr>
        <p:cNvPr id="1" name=""/>
        <p:cNvGrpSpPr/>
        <p:nvPr/>
      </p:nvGrpSpPr>
      <p:grpSpPr>
        <a:xfrm>
          <a:off x="0" y="0"/>
          <a:ext cx="0" cy="0"/>
          <a:chOff x="0" y="0"/>
          <a:chExt cx="0" cy="0"/>
        </a:xfrm>
      </p:grpSpPr>
      <p:sp>
        <p:nvSpPr>
          <p:cNvPr id="128"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Φωτογραφία - Οριζόντια">
    <p:spTree>
      <p:nvGrpSpPr>
        <p:cNvPr id="1" name=""/>
        <p:cNvGrpSpPr/>
        <p:nvPr/>
      </p:nvGrpSpPr>
      <p:grpSpPr>
        <a:xfrm>
          <a:off x="0" y="0"/>
          <a:ext cx="0" cy="0"/>
          <a:chOff x="0" y="0"/>
          <a:chExt cx="0" cy="0"/>
        </a:xfrm>
      </p:grpSpPr>
      <p:sp>
        <p:nvSpPr>
          <p:cNvPr id="26" name="Γραμμή"/>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7" name="Γραμμή"/>
          <p:cNvSpPr/>
          <p:nvPr/>
        </p:nvSpPr>
        <p:spPr>
          <a:xfrm>
            <a:off x="952500" y="12801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8" name="Γραμμή"/>
          <p:cNvSpPr/>
          <p:nvPr/>
        </p:nvSpPr>
        <p:spPr>
          <a:xfrm>
            <a:off x="952500" y="9321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9" name="Γραμμή"/>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0" name="Δείγμα κειμένου"/>
          <p:cNvSpPr txBox="1">
            <a:spLocks noGrp="1"/>
          </p:cNvSpPr>
          <p:nvPr>
            <p:ph type="body" sz="quarter" idx="21"/>
          </p:nvPr>
        </p:nvSpPr>
        <p:spPr>
          <a:xfrm>
            <a:off x="952500" y="8610600"/>
            <a:ext cx="13500100" cy="635000"/>
          </a:xfrm>
          <a:prstGeom prst="rect">
            <a:avLst/>
          </a:prstGeom>
        </p:spPr>
        <p:txBody>
          <a:bodyPr>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31" name="Εικόνα"/>
          <p:cNvSpPr>
            <a:spLocks noGrp="1"/>
          </p:cNvSpPr>
          <p:nvPr>
            <p:ph type="pic" idx="22"/>
          </p:nvPr>
        </p:nvSpPr>
        <p:spPr>
          <a:xfrm>
            <a:off x="952500" y="-1460500"/>
            <a:ext cx="22479000" cy="13893800"/>
          </a:xfrm>
          <a:prstGeom prst="rect">
            <a:avLst/>
          </a:prstGeom>
          <a:ln w="9525">
            <a:round/>
          </a:ln>
        </p:spPr>
        <p:txBody>
          <a:bodyPr lIns="91439" tIns="45719" rIns="91439" bIns="45719" anchor="t">
            <a:noAutofit/>
          </a:bodyPr>
          <a:lstStyle/>
          <a:p>
            <a:endParaRPr/>
          </a:p>
        </p:txBody>
      </p:sp>
      <p:sp>
        <p:nvSpPr>
          <p:cNvPr id="32" name="Κείμενο τίτλου"/>
          <p:cNvSpPr txBox="1">
            <a:spLocks noGrp="1"/>
          </p:cNvSpPr>
          <p:nvPr>
            <p:ph type="title"/>
          </p:nvPr>
        </p:nvSpPr>
        <p:spPr>
          <a:xfrm>
            <a:off x="952500" y="9398000"/>
            <a:ext cx="13500100" cy="3340100"/>
          </a:xfrm>
          <a:prstGeom prst="rect">
            <a:avLst/>
          </a:prstGeom>
        </p:spPr>
        <p:txBody>
          <a:bodyPr/>
          <a:lstStyle>
            <a:lvl1pPr>
              <a:defRPr>
                <a:solidFill>
                  <a:schemeClr val="accent5">
                    <a:hueOff val="-375889"/>
                    <a:satOff val="-9195"/>
                    <a:lumOff val="-14901"/>
                  </a:schemeClr>
                </a:solidFill>
              </a:defRPr>
            </a:lvl1pPr>
          </a:lstStyle>
          <a:p>
            <a:r>
              <a:t>Κείμενο τίτλου</a:t>
            </a:r>
          </a:p>
        </p:txBody>
      </p:sp>
      <p:sp>
        <p:nvSpPr>
          <p:cNvPr id="33" name="Επίπεδο κύριου τμήματος ένα…"/>
          <p:cNvSpPr txBox="1">
            <a:spLocks noGrp="1"/>
          </p:cNvSpPr>
          <p:nvPr>
            <p:ph type="body" sz="quarter" idx="1"/>
          </p:nvPr>
        </p:nvSpPr>
        <p:spPr>
          <a:xfrm>
            <a:off x="15532100" y="9398000"/>
            <a:ext cx="7950200" cy="3340100"/>
          </a:xfrm>
          <a:prstGeom prst="rect">
            <a:avLst/>
          </a:prstGeom>
        </p:spPr>
        <p:txBody>
          <a:bodyPr/>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3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Τίτλος - Κέντρο">
    <p:spTree>
      <p:nvGrpSpPr>
        <p:cNvPr id="1" name=""/>
        <p:cNvGrpSpPr/>
        <p:nvPr/>
      </p:nvGrpSpPr>
      <p:grpSpPr>
        <a:xfrm>
          <a:off x="0" y="0"/>
          <a:ext cx="0" cy="0"/>
          <a:chOff x="0" y="0"/>
          <a:chExt cx="0" cy="0"/>
        </a:xfrm>
      </p:grpSpPr>
      <p:sp>
        <p:nvSpPr>
          <p:cNvPr id="41" name="Κείμενο τίτλου"/>
          <p:cNvSpPr txBox="1">
            <a:spLocks noGrp="1"/>
          </p:cNvSpPr>
          <p:nvPr>
            <p:ph type="title"/>
          </p:nvPr>
        </p:nvSpPr>
        <p:spPr>
          <a:xfrm>
            <a:off x="952500" y="5194300"/>
            <a:ext cx="22479000" cy="3340100"/>
          </a:xfrm>
          <a:prstGeom prst="rect">
            <a:avLst/>
          </a:prstGeom>
        </p:spPr>
        <p:txBody>
          <a:bodyPr/>
          <a:lstStyle/>
          <a:p>
            <a:r>
              <a:t>Κείμενο τίτλου</a:t>
            </a:r>
          </a:p>
        </p:txBody>
      </p:sp>
      <p:sp>
        <p:nvSpPr>
          <p:cNvPr id="42"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Φωτογραφία - Κατακόρυφη">
    <p:spTree>
      <p:nvGrpSpPr>
        <p:cNvPr id="1" name=""/>
        <p:cNvGrpSpPr/>
        <p:nvPr/>
      </p:nvGrpSpPr>
      <p:grpSpPr>
        <a:xfrm>
          <a:off x="0" y="0"/>
          <a:ext cx="0" cy="0"/>
          <a:chOff x="0" y="0"/>
          <a:chExt cx="0" cy="0"/>
        </a:xfrm>
      </p:grpSpPr>
      <p:sp>
        <p:nvSpPr>
          <p:cNvPr id="49" name="Γραμμή"/>
          <p:cNvSpPr/>
          <p:nvPr/>
        </p:nvSpPr>
        <p:spPr>
          <a:xfrm>
            <a:off x="952500" y="6858000"/>
            <a:ext cx="106432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0" name="Γραμμή"/>
          <p:cNvSpPr/>
          <p:nvPr/>
        </p:nvSpPr>
        <p:spPr>
          <a:xfrm>
            <a:off x="952500" y="3898900"/>
            <a:ext cx="1064309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1" name="Δείγμα κειμένου"/>
          <p:cNvSpPr txBox="1">
            <a:spLocks noGrp="1"/>
          </p:cNvSpPr>
          <p:nvPr>
            <p:ph type="body" sz="quarter" idx="21"/>
          </p:nvPr>
        </p:nvSpPr>
        <p:spPr>
          <a:xfrm>
            <a:off x="952500" y="3124200"/>
            <a:ext cx="10642600" cy="635000"/>
          </a:xfrm>
          <a:prstGeom prst="rect">
            <a:avLst/>
          </a:prstGeom>
        </p:spPr>
        <p:txBody>
          <a:bodyPr anchor="b">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52" name="Εικόνα"/>
          <p:cNvSpPr>
            <a:spLocks noGrp="1"/>
          </p:cNvSpPr>
          <p:nvPr>
            <p:ph type="pic" idx="22"/>
          </p:nvPr>
        </p:nvSpPr>
        <p:spPr>
          <a:xfrm>
            <a:off x="12534900" y="-1651000"/>
            <a:ext cx="10799069" cy="15824200"/>
          </a:xfrm>
          <a:prstGeom prst="rect">
            <a:avLst/>
          </a:prstGeom>
          <a:ln w="9525">
            <a:round/>
          </a:ln>
        </p:spPr>
        <p:txBody>
          <a:bodyPr lIns="91439" tIns="45719" rIns="91439" bIns="45719" anchor="t">
            <a:noAutofit/>
          </a:bodyPr>
          <a:lstStyle/>
          <a:p>
            <a:endParaRPr/>
          </a:p>
        </p:txBody>
      </p:sp>
      <p:sp>
        <p:nvSpPr>
          <p:cNvPr id="53" name="Κείμενο τίτλου"/>
          <p:cNvSpPr txBox="1">
            <a:spLocks noGrp="1"/>
          </p:cNvSpPr>
          <p:nvPr>
            <p:ph type="title"/>
          </p:nvPr>
        </p:nvSpPr>
        <p:spPr>
          <a:xfrm>
            <a:off x="952500" y="3975100"/>
            <a:ext cx="10642600" cy="2806700"/>
          </a:xfrm>
          <a:prstGeom prst="rect">
            <a:avLst/>
          </a:prstGeom>
        </p:spPr>
        <p:txBody>
          <a:bodyPr/>
          <a:lstStyle>
            <a:lvl1pPr algn="l">
              <a:defRPr sz="7800">
                <a:solidFill>
                  <a:srgbClr val="D93E2B"/>
                </a:solidFill>
                <a:latin typeface="Georgia"/>
                <a:ea typeface="Georgia"/>
                <a:cs typeface="Georgia"/>
                <a:sym typeface="Georgia"/>
              </a:defRPr>
            </a:lvl1pPr>
          </a:lstStyle>
          <a:p>
            <a:r>
              <a:t>Κείμενο τίτλου</a:t>
            </a:r>
          </a:p>
        </p:txBody>
      </p:sp>
      <p:sp>
        <p:nvSpPr>
          <p:cNvPr id="54" name="Επίπεδο κύριου τμήματος ένα…"/>
          <p:cNvSpPr txBox="1">
            <a:spLocks noGrp="1"/>
          </p:cNvSpPr>
          <p:nvPr>
            <p:ph type="body" sz="quarter" idx="1"/>
          </p:nvPr>
        </p:nvSpPr>
        <p:spPr>
          <a:xfrm>
            <a:off x="952500" y="7086600"/>
            <a:ext cx="10642600" cy="5638800"/>
          </a:xfrm>
          <a:prstGeom prst="rect">
            <a:avLst/>
          </a:prstGeom>
        </p:spPr>
        <p:txBody>
          <a:bodyPr anchor="t"/>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55"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Τίτλος - Πάνω">
    <p:spTree>
      <p:nvGrpSpPr>
        <p:cNvPr id="1" name=""/>
        <p:cNvGrpSpPr/>
        <p:nvPr/>
      </p:nvGrpSpPr>
      <p:grpSpPr>
        <a:xfrm>
          <a:off x="0" y="0"/>
          <a:ext cx="0" cy="0"/>
          <a:chOff x="0" y="0"/>
          <a:chExt cx="0" cy="0"/>
        </a:xfrm>
      </p:grpSpPr>
      <p:sp>
        <p:nvSpPr>
          <p:cNvPr id="62" name="Κείμενο τίτλου"/>
          <p:cNvSpPr txBox="1">
            <a:spLocks noGrp="1"/>
          </p:cNvSpPr>
          <p:nvPr>
            <p:ph type="title"/>
          </p:nvPr>
        </p:nvSpPr>
        <p:spPr>
          <a:prstGeom prst="rect">
            <a:avLst/>
          </a:prstGeom>
        </p:spPr>
        <p:txBody>
          <a:bodyPr/>
          <a:lstStyle/>
          <a:p>
            <a:r>
              <a:t>Κείμενο τίτλου</a:t>
            </a:r>
          </a:p>
        </p:txBody>
      </p:sp>
      <p:sp>
        <p:nvSpPr>
          <p:cNvPr id="63"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Τίτλος και κουκκίδες">
    <p:spTree>
      <p:nvGrpSpPr>
        <p:cNvPr id="1" name=""/>
        <p:cNvGrpSpPr/>
        <p:nvPr/>
      </p:nvGrpSpPr>
      <p:grpSpPr>
        <a:xfrm>
          <a:off x="0" y="0"/>
          <a:ext cx="0" cy="0"/>
          <a:chOff x="0" y="0"/>
          <a:chExt cx="0" cy="0"/>
        </a:xfrm>
      </p:grpSpPr>
      <p:sp>
        <p:nvSpPr>
          <p:cNvPr id="70" name="Γραμμή"/>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Κείμενο τίτλου"/>
          <p:cNvSpPr txBox="1">
            <a:spLocks noGrp="1"/>
          </p:cNvSpPr>
          <p:nvPr>
            <p:ph type="title"/>
          </p:nvPr>
        </p:nvSpPr>
        <p:spPr>
          <a:prstGeom prst="rect">
            <a:avLst/>
          </a:prstGeom>
        </p:spPr>
        <p:txBody>
          <a:bodyPr/>
          <a:lstStyle/>
          <a:p>
            <a:r>
              <a:t>Κείμενο τίτλου</a:t>
            </a:r>
          </a:p>
        </p:txBody>
      </p:sp>
      <p:sp>
        <p:nvSpPr>
          <p:cNvPr id="73" name="Επίπεδο κύριου τμήματος ένα…"/>
          <p:cNvSpPr txBox="1">
            <a:spLocks noGrp="1"/>
          </p:cNvSpPr>
          <p:nvPr>
            <p:ph type="body" idx="1"/>
          </p:nvPr>
        </p:nvSpPr>
        <p:spPr>
          <a:prstGeom prst="rect">
            <a:avLst/>
          </a:prstGeom>
        </p:spPr>
        <p:txBody>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7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Τίτλος, κουκκίδες και φωτογραφίες">
    <p:spTree>
      <p:nvGrpSpPr>
        <p:cNvPr id="1" name=""/>
        <p:cNvGrpSpPr/>
        <p:nvPr/>
      </p:nvGrpSpPr>
      <p:grpSpPr>
        <a:xfrm>
          <a:off x="0" y="0"/>
          <a:ext cx="0" cy="0"/>
          <a:chOff x="0" y="0"/>
          <a:chExt cx="0" cy="0"/>
        </a:xfrm>
      </p:grpSpPr>
      <p:sp>
        <p:nvSpPr>
          <p:cNvPr id="81" name="Γραμμή"/>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82"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83" name="Εικόνα"/>
          <p:cNvSpPr>
            <a:spLocks noGrp="1"/>
          </p:cNvSpPr>
          <p:nvPr>
            <p:ph type="pic" idx="21"/>
          </p:nvPr>
        </p:nvSpPr>
        <p:spPr>
          <a:xfrm>
            <a:off x="12636500" y="-2413000"/>
            <a:ext cx="11024412" cy="16154400"/>
          </a:xfrm>
          <a:prstGeom prst="rect">
            <a:avLst/>
          </a:prstGeom>
          <a:ln w="9525">
            <a:round/>
          </a:ln>
        </p:spPr>
        <p:txBody>
          <a:bodyPr lIns="91439" tIns="45719" rIns="91439" bIns="45719" anchor="t">
            <a:noAutofit/>
          </a:bodyPr>
          <a:lstStyle/>
          <a:p>
            <a:endParaRPr/>
          </a:p>
        </p:txBody>
      </p:sp>
      <p:sp>
        <p:nvSpPr>
          <p:cNvPr id="84" name="Κείμενο τίτλου"/>
          <p:cNvSpPr txBox="1">
            <a:spLocks noGrp="1"/>
          </p:cNvSpPr>
          <p:nvPr>
            <p:ph type="title"/>
          </p:nvPr>
        </p:nvSpPr>
        <p:spPr>
          <a:prstGeom prst="rect">
            <a:avLst/>
          </a:prstGeom>
        </p:spPr>
        <p:txBody>
          <a:bodyPr/>
          <a:lstStyle/>
          <a:p>
            <a:r>
              <a:t>Κείμενο τίτλου</a:t>
            </a:r>
          </a:p>
        </p:txBody>
      </p:sp>
      <p:sp>
        <p:nvSpPr>
          <p:cNvPr id="85" name="Επίπεδο κύριου τμήματος ένα…"/>
          <p:cNvSpPr txBox="1">
            <a:spLocks noGrp="1"/>
          </p:cNvSpPr>
          <p:nvPr>
            <p:ph type="body" sz="half" idx="1"/>
          </p:nvPr>
        </p:nvSpPr>
        <p:spPr>
          <a:xfrm>
            <a:off x="952500" y="3797300"/>
            <a:ext cx="10909300" cy="8928100"/>
          </a:xfrm>
          <a:prstGeom prst="rect">
            <a:avLst/>
          </a:prstGeom>
        </p:spPr>
        <p:txBody>
          <a:bodyPr/>
          <a:lstStyle>
            <a:lvl1pPr marL="508000" indent="-508000">
              <a:spcBef>
                <a:spcPts val="2500"/>
              </a:spcBef>
              <a:buSzPct val="65000"/>
              <a:defRPr sz="4200">
                <a:latin typeface="Palatino"/>
                <a:ea typeface="Palatino"/>
                <a:cs typeface="Palatino"/>
                <a:sym typeface="Palatino"/>
              </a:defRPr>
            </a:lvl1pPr>
            <a:lvl2pPr marL="1016000" indent="-508000">
              <a:spcBef>
                <a:spcPts val="2500"/>
              </a:spcBef>
              <a:buSzPct val="65000"/>
              <a:defRPr sz="4200">
                <a:latin typeface="Palatino"/>
                <a:ea typeface="Palatino"/>
                <a:cs typeface="Palatino"/>
                <a:sym typeface="Palatino"/>
              </a:defRPr>
            </a:lvl2pPr>
            <a:lvl3pPr marL="1524000" indent="-508000">
              <a:spcBef>
                <a:spcPts val="2500"/>
              </a:spcBef>
              <a:buSzPct val="65000"/>
              <a:defRPr sz="4200">
                <a:latin typeface="Palatino"/>
                <a:ea typeface="Palatino"/>
                <a:cs typeface="Palatino"/>
                <a:sym typeface="Palatino"/>
              </a:defRPr>
            </a:lvl3pPr>
            <a:lvl4pPr marL="2032000" indent="-508000">
              <a:spcBef>
                <a:spcPts val="2500"/>
              </a:spcBef>
              <a:buSzPct val="65000"/>
              <a:defRPr sz="4200">
                <a:latin typeface="Palatino"/>
                <a:ea typeface="Palatino"/>
                <a:cs typeface="Palatino"/>
                <a:sym typeface="Palatino"/>
              </a:defRPr>
            </a:lvl4pPr>
            <a:lvl5pPr marL="2540000" indent="-508000">
              <a:spcBef>
                <a:spcPts val="2500"/>
              </a:spcBef>
              <a:buSzPct val="65000"/>
              <a:defRPr sz="4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86"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Κουκκίδες">
    <p:spTree>
      <p:nvGrpSpPr>
        <p:cNvPr id="1" name=""/>
        <p:cNvGrpSpPr/>
        <p:nvPr/>
      </p:nvGrpSpPr>
      <p:grpSpPr>
        <a:xfrm>
          <a:off x="0" y="0"/>
          <a:ext cx="0" cy="0"/>
          <a:chOff x="0" y="0"/>
          <a:chExt cx="0" cy="0"/>
        </a:xfrm>
      </p:grpSpPr>
      <p:sp>
        <p:nvSpPr>
          <p:cNvPr id="93" name="Επίπεδο κύριου τμήματος ένα…"/>
          <p:cNvSpPr txBox="1">
            <a:spLocks noGrp="1"/>
          </p:cNvSpPr>
          <p:nvPr>
            <p:ph type="body" idx="1"/>
          </p:nvPr>
        </p:nvSpPr>
        <p:spPr>
          <a:xfrm>
            <a:off x="952500" y="1778000"/>
            <a:ext cx="22479000" cy="10147300"/>
          </a:xfrm>
          <a:prstGeom prst="rect">
            <a:avLst/>
          </a:prstGeom>
        </p:spPr>
        <p:txBody>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9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Φωτογραφία - 3 εικόνες">
    <p:spTree>
      <p:nvGrpSpPr>
        <p:cNvPr id="1" name=""/>
        <p:cNvGrpSpPr/>
        <p:nvPr/>
      </p:nvGrpSpPr>
      <p:grpSpPr>
        <a:xfrm>
          <a:off x="0" y="0"/>
          <a:ext cx="0" cy="0"/>
          <a:chOff x="0" y="0"/>
          <a:chExt cx="0" cy="0"/>
        </a:xfrm>
      </p:grpSpPr>
      <p:sp>
        <p:nvSpPr>
          <p:cNvPr id="101" name="Εικόνα"/>
          <p:cNvSpPr>
            <a:spLocks noGrp="1"/>
          </p:cNvSpPr>
          <p:nvPr>
            <p:ph type="pic" sz="half" idx="21"/>
          </p:nvPr>
        </p:nvSpPr>
        <p:spPr>
          <a:xfrm>
            <a:off x="12232231" y="6024722"/>
            <a:ext cx="11497993" cy="8088517"/>
          </a:xfrm>
          <a:prstGeom prst="rect">
            <a:avLst/>
          </a:prstGeom>
          <a:ln w="9525">
            <a:round/>
          </a:ln>
        </p:spPr>
        <p:txBody>
          <a:bodyPr lIns="91439" tIns="45719" rIns="91439" bIns="45719" anchor="t">
            <a:noAutofit/>
          </a:bodyPr>
          <a:lstStyle/>
          <a:p>
            <a:endParaRPr/>
          </a:p>
        </p:txBody>
      </p:sp>
      <p:sp>
        <p:nvSpPr>
          <p:cNvPr id="102" name="Εικόνα"/>
          <p:cNvSpPr>
            <a:spLocks noGrp="1"/>
          </p:cNvSpPr>
          <p:nvPr>
            <p:ph type="pic" sz="half" idx="22"/>
          </p:nvPr>
        </p:nvSpPr>
        <p:spPr>
          <a:xfrm>
            <a:off x="12349986" y="635000"/>
            <a:ext cx="11226801" cy="6807200"/>
          </a:xfrm>
          <a:prstGeom prst="rect">
            <a:avLst/>
          </a:prstGeom>
          <a:ln w="9525">
            <a:round/>
          </a:ln>
        </p:spPr>
        <p:txBody>
          <a:bodyPr lIns="91439" tIns="45719" rIns="91439" bIns="45719" anchor="t">
            <a:noAutofit/>
          </a:bodyPr>
          <a:lstStyle/>
          <a:p>
            <a:endParaRPr/>
          </a:p>
        </p:txBody>
      </p:sp>
      <p:sp>
        <p:nvSpPr>
          <p:cNvPr id="103" name="Εικόνα"/>
          <p:cNvSpPr>
            <a:spLocks noGrp="1"/>
          </p:cNvSpPr>
          <p:nvPr>
            <p:ph type="pic" idx="23"/>
          </p:nvPr>
        </p:nvSpPr>
        <p:spPr>
          <a:xfrm>
            <a:off x="730989" y="-2438400"/>
            <a:ext cx="11050413" cy="16192500"/>
          </a:xfrm>
          <a:prstGeom prst="rect">
            <a:avLst/>
          </a:prstGeom>
          <a:ln w="9525">
            <a:round/>
          </a:ln>
        </p:spPr>
        <p:txBody>
          <a:bodyPr lIns="91439" tIns="45719" rIns="91439" bIns="45719" anchor="t">
            <a:noAutofit/>
          </a:bodyPr>
          <a:lstStyle/>
          <a:p>
            <a:endParaRPr/>
          </a:p>
        </p:txBody>
      </p:sp>
      <p:sp>
        <p:nvSpPr>
          <p:cNvPr id="10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Γραμμή"/>
          <p:cNvSpPr/>
          <p:nvPr/>
        </p:nvSpPr>
        <p:spPr>
          <a:xfrm>
            <a:off x="952500" y="30607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Κείμενο τίτλου"/>
          <p:cNvSpPr txBox="1">
            <a:spLocks noGrp="1"/>
          </p:cNvSpPr>
          <p:nvPr>
            <p:ph type="title"/>
          </p:nvPr>
        </p:nvSpPr>
        <p:spPr>
          <a:xfrm>
            <a:off x="952500" y="1143000"/>
            <a:ext cx="22479000" cy="1663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Κείμενο τίτλου</a:t>
            </a:r>
          </a:p>
        </p:txBody>
      </p:sp>
      <p:sp>
        <p:nvSpPr>
          <p:cNvPr id="5" name="Επίπεδο κύριου τμήματος ένα…"/>
          <p:cNvSpPr txBox="1">
            <a:spLocks noGrp="1"/>
          </p:cNvSpPr>
          <p:nvPr>
            <p:ph type="body" idx="1"/>
          </p:nvPr>
        </p:nvSpPr>
        <p:spPr>
          <a:xfrm>
            <a:off x="952500" y="3695700"/>
            <a:ext cx="22479000" cy="857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6" name="Αριθμός σλάιντ"/>
          <p:cNvSpPr txBox="1">
            <a:spLocks noGrp="1"/>
          </p:cNvSpPr>
          <p:nvPr>
            <p:ph type="sldNum" sz="quarter" idx="2"/>
          </p:nvPr>
        </p:nvSpPr>
        <p:spPr>
          <a:xfrm>
            <a:off x="11976100" y="13017500"/>
            <a:ext cx="419100" cy="508000"/>
          </a:xfrm>
          <a:prstGeom prst="rect">
            <a:avLst/>
          </a:prstGeom>
          <a:ln w="12700">
            <a:miter lim="400000"/>
          </a:ln>
        </p:spPr>
        <p:txBody>
          <a:bodyPr wrap="none" lIns="50800" tIns="50800" rIns="50800" bIns="50800">
            <a:spAutoFit/>
          </a:bodyPr>
          <a:lstStyle>
            <a:lvl1pPr>
              <a:defRPr sz="2400">
                <a:solidFill>
                  <a:srgbClr val="4C494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1pPr>
      <a:lvl2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2pPr>
      <a:lvl3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3pPr>
      <a:lvl4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4pPr>
      <a:lvl5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5pPr>
      <a:lvl6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6pPr>
      <a:lvl7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7pPr>
      <a:lvl8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8pPr>
      <a:lvl9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9pPr>
    </p:titleStyle>
    <p:bodyStyle>
      <a:lvl1pPr marL="6096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1pPr>
      <a:lvl2pPr marL="12192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2pPr>
      <a:lvl3pPr marL="18288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3pPr>
      <a:lvl4pPr marL="24384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4pPr>
      <a:lvl5pPr marL="30480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5pPr>
      <a:lvl6pPr marL="36576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6pPr>
      <a:lvl7pPr marL="42672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7pPr>
      <a:lvl8pPr marL="48768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8pPr>
      <a:lvl9pPr marL="54864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hyperlink" Target="https://docs.python.org/3/tutorial/floatingpoint.html"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hI9CaQD7P6I" TargetMode="External"/><Relationship Id="rId2" Type="http://schemas.openxmlformats.org/officeDocument/2006/relationships/hyperlink" Target="https://en.wikipedia.org/wiki/Order_of_operations" TargetMode="External"/><Relationship Id="rId1" Type="http://schemas.openxmlformats.org/officeDocument/2006/relationships/slideLayout" Target="../slideLayouts/slideLayout6.xml"/><Relationship Id="rId4" Type="http://schemas.openxmlformats.org/officeDocument/2006/relationships/hyperlink" Target="https://www.youtube.com/watch?v=J2z5uzqxJNU"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r0_mi8ngNnM"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hyperlink" Target="https://www.khanacademy.org/computing/computer-science/cryptography/modern-crypt/v/the-fundamental-theorem-of-arithmetic-1"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ython"/>
          <p:cNvSpPr txBox="1">
            <a:spLocks noGrp="1"/>
          </p:cNvSpPr>
          <p:nvPr>
            <p:ph type="ctrTitle"/>
          </p:nvPr>
        </p:nvSpPr>
        <p:spPr>
          <a:prstGeom prst="rect">
            <a:avLst/>
          </a:prstGeom>
        </p:spPr>
        <p:txBody>
          <a:bodyPr/>
          <a:lstStyle/>
          <a:p>
            <a:r>
              <a:t>Python </a:t>
            </a:r>
          </a:p>
        </p:txBody>
      </p:sp>
      <p:sp>
        <p:nvSpPr>
          <p:cNvPr id="138" name="HANDS ON"/>
          <p:cNvSpPr txBox="1">
            <a:spLocks noGrp="1"/>
          </p:cNvSpPr>
          <p:nvPr>
            <p:ph type="subTitle" sz="quarter" idx="1"/>
          </p:nvPr>
        </p:nvSpPr>
        <p:spPr>
          <a:prstGeom prst="rect">
            <a:avLst/>
          </a:prstGeom>
        </p:spPr>
        <p:txBody>
          <a:bodyPr/>
          <a:lstStyle/>
          <a:p>
            <a:r>
              <a:t>HANDS ON                                 </a:t>
            </a:r>
          </a:p>
        </p:txBody>
      </p:sp>
      <p:sp>
        <p:nvSpPr>
          <p:cNvPr id="139"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pic>
        <p:nvPicPr>
          <p:cNvPr id="140" name="Εικόνα" descr="Εικόνα"/>
          <p:cNvPicPr>
            <a:picLocks noChangeAspect="1"/>
          </p:cNvPicPr>
          <p:nvPr/>
        </p:nvPicPr>
        <p:blipFill>
          <a:blip r:embed="rId2">
            <a:alphaModFix amt="70670"/>
          </a:blip>
          <a:stretch>
            <a:fillRect/>
          </a:stretch>
        </p:blipFill>
        <p:spPr>
          <a:xfrm>
            <a:off x="-1" y="-1"/>
            <a:ext cx="24384001" cy="13716001"/>
          </a:xfrm>
          <a:prstGeom prst="rect">
            <a:avLst/>
          </a:prstGeom>
          <a:ln w="12700">
            <a:miter lim="400000"/>
          </a:ln>
        </p:spPr>
      </p:pic>
      <p:pic>
        <p:nvPicPr>
          <p:cNvPr id="141" name="Εικόνα" descr="Εικόνα"/>
          <p:cNvPicPr>
            <a:picLocks noChangeAspect="1"/>
          </p:cNvPicPr>
          <p:nvPr/>
        </p:nvPicPr>
        <p:blipFill>
          <a:blip r:embed="rId3"/>
          <a:stretch>
            <a:fillRect/>
          </a:stretch>
        </p:blipFill>
        <p:spPr>
          <a:xfrm>
            <a:off x="0" y="0"/>
            <a:ext cx="24384000" cy="1371600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LEARN PYTHON: SYNTAX"/>
          <p:cNvSpPr txBox="1">
            <a:spLocks noGrp="1"/>
          </p:cNvSpPr>
          <p:nvPr>
            <p:ph type="title"/>
          </p:nvPr>
        </p:nvSpPr>
        <p:spPr>
          <a:prstGeom prst="rect">
            <a:avLst/>
          </a:prstGeom>
        </p:spPr>
        <p:txBody>
          <a:bodyPr/>
          <a:lstStyle/>
          <a:p>
            <a:r>
              <a:t>LEARN PYTHON: SYNTAX</a:t>
            </a:r>
          </a:p>
        </p:txBody>
      </p:sp>
      <p:sp>
        <p:nvSpPr>
          <p:cNvPr id="185" name="Οδηγίες (01. Syntax / 03. Print.py)…"/>
          <p:cNvSpPr txBox="1">
            <a:spLocks noGrp="1"/>
          </p:cNvSpPr>
          <p:nvPr>
            <p:ph type="body" sz="half" idx="1"/>
          </p:nvPr>
        </p:nvSpPr>
        <p:spPr>
          <a:xfrm>
            <a:off x="952500" y="3797300"/>
            <a:ext cx="13124720" cy="8928100"/>
          </a:xfrm>
          <a:prstGeom prst="rect">
            <a:avLst/>
          </a:prstGeom>
        </p:spPr>
        <p:txBody>
          <a:bodyPr anchor="t"/>
          <a:lstStyle/>
          <a:p>
            <a:pPr marL="512063" indent="-512063">
              <a:buClr>
                <a:srgbClr val="000000"/>
              </a:buClr>
              <a:buSzPct val="60000"/>
              <a:defRPr sz="5000" b="1">
                <a:solidFill>
                  <a:schemeClr val="accent2">
                    <a:hueOff val="597264"/>
                    <a:satOff val="5158"/>
                    <a:lumOff val="-17289"/>
                  </a:schemeClr>
                </a:solidFill>
                <a:latin typeface="Avenir Next Regular"/>
                <a:ea typeface="Avenir Next Regular"/>
                <a:cs typeface="Avenir Next Regular"/>
                <a:sym typeface="Avenir Next Regular"/>
              </a:defRPr>
            </a:pPr>
            <a:r>
              <a:t>Οδηγίες (01. Syntax / 03. Print.py)</a:t>
            </a:r>
          </a:p>
          <a:p>
            <a:pPr marL="512063" indent="-512063">
              <a:buClr>
                <a:srgbClr val="000000"/>
              </a:buClr>
              <a:buSzPct val="60000"/>
              <a:buChar char="✓"/>
              <a:defRPr sz="5000">
                <a:latin typeface="Avenir Next Regular"/>
                <a:ea typeface="Avenir Next Regular"/>
                <a:cs typeface="Avenir Next Regular"/>
                <a:sym typeface="Avenir Next Regular"/>
              </a:defRPr>
            </a:pPr>
            <a:r>
              <a:t> Εκτυπώστε τον χαιρετισμό “Hello World!”</a:t>
            </a:r>
          </a:p>
        </p:txBody>
      </p:sp>
      <p:pic>
        <p:nvPicPr>
          <p:cNvPr id="186"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89" name="Οι προγραμματιστές αναφέρονται σε τμήματα κειμένου ως συμβολοσειρές. Στην τελευταία μας άσκηση, δημιουργήσαμε τη συμβολοσειρά &quot;Hello world!&quot;.…"/>
          <p:cNvSpPr txBox="1">
            <a:spLocks noGrp="1"/>
          </p:cNvSpPr>
          <p:nvPr>
            <p:ph type="body" idx="1"/>
          </p:nvPr>
        </p:nvSpPr>
        <p:spPr>
          <a:prstGeom prst="rect">
            <a:avLst/>
          </a:prstGeom>
        </p:spPr>
        <p:txBody>
          <a:bodyPr/>
          <a:lstStyle/>
          <a:p>
            <a:pPr marL="0" indent="0">
              <a:buClrTx/>
              <a:buSzTx/>
              <a:buFontTx/>
              <a:buNone/>
            </a:pPr>
            <a:r>
              <a:t>Οι προγραμματιστές αναφέρονται σε τμήματα κειμένου ως συμβολοσειρές. Στην τελευταία μας άσκηση, δημιουργήσαμε τη συμβολοσειρά "Hello world!". </a:t>
            </a:r>
          </a:p>
          <a:p>
            <a:pPr marL="0" indent="0">
              <a:buClrTx/>
              <a:buSzTx/>
              <a:buFontTx/>
              <a:buNone/>
            </a:pPr>
            <a:r>
              <a:t>Στην Python μια συμβολοσειρά περιβάλλεται από διπλά εισαγωγικά ("Hello world") ή με μονά εισαγωγικά (‘Hello world’). Δεν έχει σημασία ποιο είδος χρησιμοποιείτε, απλώς να είστε συνεπείς.</a:t>
            </a:r>
          </a:p>
        </p:txBody>
      </p:sp>
      <p:sp>
        <p:nvSpPr>
          <p:cNvPr id="190" name="Αριθμός σλάιντ"/>
          <p:cNvSpPr txBox="1">
            <a:spLocks noGrp="1"/>
          </p:cNvSpPr>
          <p:nvPr>
            <p:ph type="sldNum" sz="quarter" idx="4294967295"/>
          </p:nvPr>
        </p:nvSpPr>
        <p:spPr>
          <a:xfrm>
            <a:off x="11984434" y="13017500"/>
            <a:ext cx="402432" cy="508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EARN PYTHON: SYNTAX"/>
          <p:cNvSpPr txBox="1">
            <a:spLocks noGrp="1"/>
          </p:cNvSpPr>
          <p:nvPr>
            <p:ph type="title"/>
          </p:nvPr>
        </p:nvSpPr>
        <p:spPr>
          <a:prstGeom prst="rect">
            <a:avLst/>
          </a:prstGeom>
        </p:spPr>
        <p:txBody>
          <a:bodyPr/>
          <a:lstStyle/>
          <a:p>
            <a:r>
              <a:t>LEARN PYTHON: SYNTAX</a:t>
            </a:r>
          </a:p>
        </p:txBody>
      </p:sp>
      <p:sp>
        <p:nvSpPr>
          <p:cNvPr id="193" name="Οδηγίες (01. Syntax / 04. Strings.py)…"/>
          <p:cNvSpPr txBox="1">
            <a:spLocks noGrp="1"/>
          </p:cNvSpPr>
          <p:nvPr>
            <p:ph type="body" sz="half" idx="1"/>
          </p:nvPr>
        </p:nvSpPr>
        <p:spPr>
          <a:xfrm>
            <a:off x="952500" y="3797300"/>
            <a:ext cx="13520282" cy="8928100"/>
          </a:xfrm>
          <a:prstGeom prst="rect">
            <a:avLst/>
          </a:prstGeom>
        </p:spPr>
        <p:txBody>
          <a:bodyPr anchor="t"/>
          <a:lstStyle/>
          <a:p>
            <a:pPr marL="512064" indent="-512064">
              <a:buClr>
                <a:srgbClr val="000000"/>
              </a:buClr>
              <a:buSzPct val="60000"/>
              <a:buChar char="➡"/>
              <a:defRPr sz="5000" b="1">
                <a:solidFill>
                  <a:schemeClr val="accent2">
                    <a:hueOff val="597264"/>
                    <a:satOff val="5158"/>
                    <a:lumOff val="-17289"/>
                  </a:schemeClr>
                </a:solidFill>
                <a:latin typeface="Avenir Next Regular"/>
                <a:ea typeface="Avenir Next Regular"/>
                <a:cs typeface="Avenir Next Regular"/>
                <a:sym typeface="Avenir Next Regular"/>
              </a:defRPr>
            </a:pPr>
            <a:r>
              <a:t>Οδηγίες (01. Syntax / 04. Strings.py)</a:t>
            </a:r>
          </a:p>
          <a:p>
            <a:pPr marL="512064" indent="-512064">
              <a:buClr>
                <a:srgbClr val="000000"/>
              </a:buClr>
              <a:buSzPct val="60000"/>
              <a:buChar char="✓"/>
              <a:defRPr sz="5000">
                <a:latin typeface="Avenir Next Regular"/>
                <a:ea typeface="Avenir Next Regular"/>
                <a:cs typeface="Avenir Next Regular"/>
                <a:sym typeface="Avenir Next Regular"/>
              </a:defRPr>
            </a:pPr>
            <a:r>
              <a:t> Εκτυπώστε το όνομά σας χρησιμοποιώντας την εντολή print ().</a:t>
            </a:r>
          </a:p>
          <a:p>
            <a:pPr marL="512064" indent="-512064">
              <a:buClr>
                <a:srgbClr val="000000"/>
              </a:buClr>
              <a:buSzPct val="60000"/>
              <a:buChar char="✓"/>
              <a:defRPr sz="5000">
                <a:latin typeface="Avenir Next Regular"/>
                <a:ea typeface="Avenir Next Regular"/>
                <a:cs typeface="Avenir Next Regular"/>
                <a:sym typeface="Avenir Next Regular"/>
              </a:defRPr>
            </a:pPr>
            <a:r>
              <a:t> Εάν η δήλωση εκτύπωσης χρησιμοποιεί διπλά εισαγωγικά (“…“), αλλάξτε τα σε μεμονωμένα εισαγωγικά (‘…‘). Εάν χρησιμοποιεί μεμονωμένα εισαγωγικά   (‘…’) , αλλάξτε τα σε διπλά εισαγωγικά (“…”).</a:t>
            </a:r>
          </a:p>
        </p:txBody>
      </p:sp>
      <p:sp>
        <p:nvSpPr>
          <p:cNvPr id="194"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pic>
        <p:nvPicPr>
          <p:cNvPr id="195"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98" name="Οι γλώσσες προγραμματισμού προσφέρουν μια μέθοδο αποθήκευσης δεδομένων για επαναχρησιμοποίηση. Εάν υπάρχει ένας χαιρετισμός που θέλουμε να παρουσιάσουμε, μια ημερομηνία που πρέπει να ξαναχρησιμοποιήσουμε ή ένα αναγνωριστικό χρήστη που πρέπει να θυμόμαστε"/>
          <p:cNvSpPr txBox="1">
            <a:spLocks noGrp="1"/>
          </p:cNvSpPr>
          <p:nvPr>
            <p:ph type="body" idx="1"/>
          </p:nvPr>
        </p:nvSpPr>
        <p:spPr>
          <a:xfrm>
            <a:off x="952500" y="3512990"/>
            <a:ext cx="22479000" cy="9183140"/>
          </a:xfrm>
          <a:prstGeom prst="rect">
            <a:avLst/>
          </a:prstGeom>
        </p:spPr>
        <p:txBody>
          <a:bodyPr/>
          <a:lstStyle/>
          <a:p>
            <a:pPr marL="0" indent="0" defTabSz="643889">
              <a:spcBef>
                <a:spcPts val="2600"/>
              </a:spcBef>
              <a:buClrTx/>
              <a:buSzTx/>
              <a:buFontTx/>
              <a:buNone/>
              <a:defRPr sz="3900"/>
            </a:pPr>
            <a:r>
              <a:t>Οι γλώσσες προγραμματισμού προσφέρουν μια μέθοδο αποθήκευσης δεδομένων για επαναχρησιμοποίηση. Εάν υπάρχει ένας χαιρετισμός που θέλουμε να παρουσιάσουμε, μια ημερομηνία που πρέπει να ξαναχρησιμοποιήσουμε ή ένα αναγνωριστικό χρήστη που πρέπει να θυμόμαστε, μπορούμε να δημιουργήσουμε μια μεταβλητή που μπορεί να αποθηκεύσει μια τιμή. Στο Python, εκχωρούμε μεταβλητές χρησιμοποιώντας το σύμβολο ίσον (=).</a:t>
            </a:r>
          </a:p>
          <a:p>
            <a:pPr marL="0" indent="0" defTabSz="643889">
              <a:spcBef>
                <a:spcPts val="2600"/>
              </a:spcBef>
              <a:buClrTx/>
              <a:buSzTx/>
              <a:buFontTx/>
              <a:buNone/>
              <a:defRPr sz="3900"/>
            </a:pPr>
            <a:r>
              <a:t>Στο παράδειγμα, αποθηκεύουμε το μήνυμα "Γεια σας" σε μια μεταβλητή που ονομάζεται message_string. Οι μεταβλητές δεν μπορούν να έχουν κενά ή σύμβολα στα ονόματά τους εκτός από μια υπογράμμιση (_). Δεν μπορούν να ξεκινήσουν με αριθμούς αλλά μπορούν να έχουν αριθμούς μετά το πρώτο γράμμα (π.χ., το cool_variable_5 είναι ΟΚ).</a:t>
            </a:r>
          </a:p>
          <a:p>
            <a:pPr marL="0" indent="0" defTabSz="643889">
              <a:spcBef>
                <a:spcPts val="2600"/>
              </a:spcBef>
              <a:buClrTx/>
              <a:buSzTx/>
              <a:buFontTx/>
              <a:buNone/>
              <a:defRPr sz="3900"/>
            </a:pPr>
            <a:r>
              <a:t>Αρχικά, δημιουργούμε τη μεταβλητή message_string, εκχωρούμε ένα μήνυμα καλωσορίσματος και εκτυπώνουμε τον χαιρετισμό. Στη συνέχεια, ενημερώνουμε το message_string σε ένα μήνυμα αναχώρησης και το εκτυπώνουμε.</a:t>
            </a:r>
          </a:p>
        </p:txBody>
      </p:sp>
      <p:sp>
        <p:nvSpPr>
          <p:cNvPr id="199"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LEARN PYTHON: SYNTAX"/>
          <p:cNvSpPr txBox="1">
            <a:spLocks noGrp="1"/>
          </p:cNvSpPr>
          <p:nvPr>
            <p:ph type="title"/>
          </p:nvPr>
        </p:nvSpPr>
        <p:spPr>
          <a:prstGeom prst="rect">
            <a:avLst/>
          </a:prstGeom>
        </p:spPr>
        <p:txBody>
          <a:bodyPr/>
          <a:lstStyle/>
          <a:p>
            <a:r>
              <a:t>LEARN PYTHON: SYNTAX</a:t>
            </a:r>
          </a:p>
        </p:txBody>
      </p:sp>
      <p:sp>
        <p:nvSpPr>
          <p:cNvPr id="202" name="Οδηγίες (01. Syntax / 05. Variables.py)…"/>
          <p:cNvSpPr txBox="1">
            <a:spLocks noGrp="1"/>
          </p:cNvSpPr>
          <p:nvPr>
            <p:ph type="body" sz="half" idx="1"/>
          </p:nvPr>
        </p:nvSpPr>
        <p:spPr>
          <a:xfrm>
            <a:off x="952500" y="3797300"/>
            <a:ext cx="13108954" cy="8928100"/>
          </a:xfrm>
          <a:prstGeom prst="rect">
            <a:avLst/>
          </a:prstGeom>
        </p:spPr>
        <p:txBody>
          <a:bodyPr anchor="t"/>
          <a:lstStyle/>
          <a:p>
            <a:pPr marL="512063" indent="-512063">
              <a:buClr>
                <a:srgbClr val="000000"/>
              </a:buClr>
              <a:buSzPct val="60000"/>
              <a:buChar char="➡"/>
              <a:defRPr sz="5000" b="1">
                <a:solidFill>
                  <a:schemeClr val="accent2">
                    <a:hueOff val="597264"/>
                    <a:satOff val="5158"/>
                    <a:lumOff val="-17289"/>
                  </a:schemeClr>
                </a:solidFill>
                <a:latin typeface="Avenir Next Regular"/>
                <a:ea typeface="Avenir Next Regular"/>
                <a:cs typeface="Avenir Next Regular"/>
                <a:sym typeface="Avenir Next Regular"/>
              </a:defRPr>
            </a:pPr>
            <a:r>
              <a:t>Οδηγίες (01. Syntax / 05. Variables.py)</a:t>
            </a:r>
          </a:p>
          <a:p>
            <a:pPr marL="512063" indent="-512063">
              <a:buClr>
                <a:srgbClr val="000000"/>
              </a:buClr>
              <a:buSzPct val="60000"/>
              <a:buChar char="✓"/>
              <a:defRPr sz="5000">
                <a:latin typeface="Avenir Next Regular"/>
                <a:ea typeface="Avenir Next Regular"/>
                <a:cs typeface="Avenir Next Regular"/>
                <a:sym typeface="Avenir Next Regular"/>
              </a:defRPr>
            </a:pPr>
            <a:r>
              <a:t> Ενημερώστε την μεταβλητή γεύμα “meal” για να αντικατοπτρίζει κάθε γεύμα της ημέρας πριν το εκτυπώσουμε.</a:t>
            </a:r>
          </a:p>
        </p:txBody>
      </p:sp>
      <p:sp>
        <p:nvSpPr>
          <p:cNvPr id="203"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pic>
        <p:nvPicPr>
          <p:cNvPr id="204"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07" name="Οι άνθρωποι είναι επιρρεπείς σε λάθη. Οι άνθρωποι είναι επίσης συνήθως υπεύθυνοι για τη δημιουργία προγραμμάτων. Για αντιστάθμιση, οι γλώσσες προγραμματισμού προσπαθούν να κατανοήσουν και να εξηγήσουν τα λάθη που έγιναν στα προγράμματα τους.…"/>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t>Οι άνθρωποι είναι επιρρεπείς σε λάθη. Οι άνθρωποι είναι επίσης συνήθως υπεύθυνοι για τη δημιουργία προγραμμάτων. Για αντιστάθμιση, οι γλώσσες προγραμματισμού προσπαθούν να κατανοήσουν και να εξηγήσουν τα λάθη που έγιναν στα προγράμματα τους.</a:t>
            </a:r>
          </a:p>
          <a:p>
            <a:pPr marL="0" indent="0" defTabSz="759459">
              <a:spcBef>
                <a:spcPts val="3100"/>
              </a:spcBef>
              <a:buClrTx/>
              <a:buSzTx/>
              <a:buFontTx/>
              <a:buNone/>
              <a:defRPr sz="4600"/>
            </a:pPr>
            <a:r>
              <a:t>Η Python αναφέρεται σε αυτά τα λάθη ως σφάλματα και θα δείξει την τοποθεσία όπου παρουσιάστηκε ένα σφάλμα με χαρακτήρα ^. Όταν τα προγράμματα ρίχνουν σφάλματα που δεν περιμέναμε να συναντήσουμε, ονομάζουμε αυτά τα σφάλματα “bugs”. Οι προγραμματιστές καλούν τη διαδικασία ενημέρωσης του προγράμματος έτσι ώστε να μην παράγει πλέον απρόσμενα σφάλματα εντοπισμού σφαλμάτων.</a:t>
            </a:r>
          </a:p>
        </p:txBody>
      </p:sp>
      <p:sp>
        <p:nvSpPr>
          <p:cNvPr id="208"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11" name="Δύο κοινά σφάλματα που αντιμετωπίζουμε κατά τη σύνταξη της Python είναι το SyntaxError και το NameError.…"/>
          <p:cNvSpPr txBox="1">
            <a:spLocks noGrp="1"/>
          </p:cNvSpPr>
          <p:nvPr>
            <p:ph type="body" idx="1"/>
          </p:nvPr>
        </p:nvSpPr>
        <p:spPr>
          <a:prstGeom prst="rect">
            <a:avLst/>
          </a:prstGeom>
        </p:spPr>
        <p:txBody>
          <a:bodyPr/>
          <a:lstStyle/>
          <a:p>
            <a:pPr marL="0" indent="0" defTabSz="792479">
              <a:spcBef>
                <a:spcPts val="3200"/>
              </a:spcBef>
              <a:buClrTx/>
              <a:buSzTx/>
              <a:buFontTx/>
              <a:buNone/>
              <a:defRPr sz="4800"/>
            </a:pPr>
            <a:r>
              <a:t>Δύο κοινά σφάλματα που αντιμετωπίζουμε κατά τη σύνταξη της Python είναι το SyntaxError και το NameError.</a:t>
            </a:r>
          </a:p>
          <a:p>
            <a:pPr marL="585215" indent="-585215" defTabSz="792479">
              <a:spcBef>
                <a:spcPts val="3200"/>
              </a:spcBef>
              <a:defRPr sz="4800"/>
            </a:pPr>
            <a:r>
              <a:t>SyntaxError σημαίνει ότι υπάρχει κάποιο πρόβλημα με τον τρόπο με τον οποίο γράφεται το πρόγραμμά σας - σημεία στίξης που δεν ανήκουν, μια εντολή όπου δεν αναμένεται ή μια παρένθεση που λείπει μπορεί να προκαλέσει ένα SyntaxError.</a:t>
            </a:r>
          </a:p>
          <a:p>
            <a:pPr marL="585215" indent="-585215" defTabSz="792479">
              <a:spcBef>
                <a:spcPts val="3200"/>
              </a:spcBef>
              <a:defRPr sz="4800"/>
            </a:pPr>
            <a:r>
              <a:t>NameError εμφανίζεται όταν ο διερμηνέας Python βλέπει μια λέξη που δεν αναγνωρίζει. Ο κώδικας που περιέχει κάτι που μοιάζει με μεταβλητή αλλά δεν ορίστηκε ποτέ θα ρίξει ένα NameError.</a:t>
            </a:r>
          </a:p>
        </p:txBody>
      </p:sp>
      <p:sp>
        <p:nvSpPr>
          <p:cNvPr id="212"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LEARN PYTHON: SYNTAX"/>
          <p:cNvSpPr txBox="1">
            <a:spLocks noGrp="1"/>
          </p:cNvSpPr>
          <p:nvPr>
            <p:ph type="title"/>
          </p:nvPr>
        </p:nvSpPr>
        <p:spPr>
          <a:prstGeom prst="rect">
            <a:avLst/>
          </a:prstGeom>
        </p:spPr>
        <p:txBody>
          <a:bodyPr/>
          <a:lstStyle/>
          <a:p>
            <a:r>
              <a:t>LEARN PYTHON: SYNTAX</a:t>
            </a:r>
          </a:p>
        </p:txBody>
      </p:sp>
      <p:sp>
        <p:nvSpPr>
          <p:cNvPr id="215" name="Οδηγίες (01. Syntax / 06. Errors.py)…"/>
          <p:cNvSpPr txBox="1">
            <a:spLocks noGrp="1"/>
          </p:cNvSpPr>
          <p:nvPr>
            <p:ph type="body" sz="half" idx="1"/>
          </p:nvPr>
        </p:nvSpPr>
        <p:spPr>
          <a:xfrm>
            <a:off x="952500" y="3289299"/>
            <a:ext cx="13530206" cy="9436101"/>
          </a:xfrm>
          <a:prstGeom prst="rect">
            <a:avLst/>
          </a:prstGeom>
        </p:spPr>
        <p:txBody>
          <a:bodyPr/>
          <a:lstStyle/>
          <a:p>
            <a:pPr marL="465978" indent="-465978" defTabSz="751205">
              <a:spcBef>
                <a:spcPts val="2200"/>
              </a:spcBef>
              <a:buClr>
                <a:srgbClr val="000000"/>
              </a:buClr>
              <a:buSzPct val="60000"/>
              <a:buChar char="➡"/>
              <a:defRPr sz="3822" b="1">
                <a:solidFill>
                  <a:schemeClr val="accent2">
                    <a:hueOff val="597264"/>
                    <a:satOff val="5158"/>
                    <a:lumOff val="-17289"/>
                  </a:schemeClr>
                </a:solidFill>
                <a:latin typeface="Avenir Next Regular"/>
                <a:ea typeface="Avenir Next Regular"/>
                <a:cs typeface="Avenir Next Regular"/>
                <a:sym typeface="Avenir Next Regular"/>
              </a:defRPr>
            </a:pPr>
            <a:r>
              <a:t>Οδηγίες (01. Syntax / 06. Errors.py)</a:t>
            </a:r>
          </a:p>
          <a:p>
            <a:pPr marL="465978" indent="-465978" defTabSz="751205">
              <a:spcBef>
                <a:spcPts val="2200"/>
              </a:spcBef>
              <a:buClr>
                <a:srgbClr val="000000"/>
              </a:buClr>
              <a:buSzPct val="60000"/>
              <a:buChar char="✓"/>
              <a:defRPr sz="3822">
                <a:latin typeface="Avenir Next Regular"/>
                <a:ea typeface="Avenir Next Regular"/>
                <a:cs typeface="Avenir Next Regular"/>
                <a:sym typeface="Avenir Next Regular"/>
              </a:defRPr>
            </a:pPr>
            <a:r>
              <a:t> Ενδέχεται να αντιμετωπίσετε ένα SyntaxError εάν ανοίξετε μια συμβολοσειρά με διπλά εισαγωγικά και την τερματίσετε με ένα μόνο απόσπασμα. Ενημερώστε τη συμβολοσειρά έτσι ώστε να ξεκινά και να τελειώνει με τα ίδια σημεία στίξης.</a:t>
            </a:r>
          </a:p>
          <a:p>
            <a:pPr marL="465978" indent="-465978" defTabSz="751205">
              <a:spcBef>
                <a:spcPts val="2200"/>
              </a:spcBef>
              <a:buClr>
                <a:srgbClr val="000000"/>
              </a:buClr>
              <a:buSzPct val="60000"/>
              <a:buChar char="✓"/>
              <a:defRPr sz="3822">
                <a:latin typeface="Avenir Next Regular"/>
                <a:ea typeface="Avenir Next Regular"/>
                <a:cs typeface="Avenir Next Regular"/>
                <a:sym typeface="Avenir Next Regular"/>
              </a:defRPr>
            </a:pPr>
            <a:r>
              <a:t>Ενδέχεται να αντιμετωπίσετε ένα NameError εάν προσπαθήσετε να εκτυπώσετε μια συμβολοσειρά λέξεων αλλά δεν μπορείτε να βάλετε εισαγωγικά. Η Python αναμένει ότι η λέξη της συμβολοσειράς σας θα οριστεί αλλού αλλά δεν μπορεί να βρει πού έχει οριστεί. Προσθέστε εισαγωγικά και στις δύο πλευρές της συμβολοσειράς για να σκουπίσετε αυτό το σφάλμα.</a:t>
            </a:r>
          </a:p>
        </p:txBody>
      </p:sp>
      <p:sp>
        <p:nvSpPr>
          <p:cNvPr id="216"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pic>
        <p:nvPicPr>
          <p:cNvPr id="21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0" name="Οι υπολογιστές μπορούν να κατανοήσουν πολύ περισσότερα από απλές συμβολοσειρές κειμένου. Η Python έχει μερικούς αριθμούς αριθμητικών δεδομένων. Έχει πολλούς τρόπους αποθήκευσης αριθμών. Ποιο χρησιμοποιείτε εξαρτάται από τον επιδιωκόμενο σκοπό για τον αρι"/>
          <p:cNvSpPr txBox="1">
            <a:spLocks noGrp="1"/>
          </p:cNvSpPr>
          <p:nvPr>
            <p:ph type="body" idx="1"/>
          </p:nvPr>
        </p:nvSpPr>
        <p:spPr>
          <a:xfrm>
            <a:off x="952500" y="3180404"/>
            <a:ext cx="22479000" cy="9087796"/>
          </a:xfrm>
          <a:prstGeom prst="rect">
            <a:avLst/>
          </a:prstGeom>
        </p:spPr>
        <p:txBody>
          <a:bodyPr/>
          <a:lstStyle>
            <a:lvl1pPr marL="0" indent="0">
              <a:buClrTx/>
              <a:buSzTx/>
              <a:buFontTx/>
              <a:buNone/>
            </a:lvl1pPr>
          </a:lstStyle>
          <a:p>
            <a:r>
              <a:t>Οι υπολογιστές μπορούν να κατανοήσουν πολύ περισσότερα από απλές συμβολοσειρές κειμένου. Η Python έχει μερικούς αριθμούς αριθμητικών δεδομένων. Έχει πολλούς τρόπους αποθήκευσης αριθμών. Ποιο χρησιμοποιείτε εξαρτάται από τον επιδιωκόμενο σκοπό για τον αριθμό που αποθηκεύετε.</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3" name="Ένας ακέραιος, ή int, είναι ένας ακέραιος αριθμός. Δεν έχει δεκαδικό σημείο και περιέχει όλους τους αριθμούς καταμέτρησης (1, 2, 3,…), καθώς και τους αρνητικούς ομολόγους τους και τον αριθμό 0. Εάν μετράτε τον αριθμό των ατόμων σε ένα δωμάτιο, ή τον αριθ"/>
          <p:cNvSpPr txBox="1">
            <a:spLocks noGrp="1"/>
          </p:cNvSpPr>
          <p:nvPr>
            <p:ph type="body" idx="1"/>
          </p:nvPr>
        </p:nvSpPr>
        <p:spPr>
          <a:xfrm>
            <a:off x="952500" y="3289300"/>
            <a:ext cx="22479000" cy="8978900"/>
          </a:xfrm>
          <a:prstGeom prst="rect">
            <a:avLst/>
          </a:prstGeom>
        </p:spPr>
        <p:txBody>
          <a:bodyPr/>
          <a:lstStyle>
            <a:lvl1pPr marL="0" indent="0">
              <a:buClrTx/>
              <a:buSzTx/>
              <a:buFontTx/>
              <a:buNone/>
            </a:lvl1pPr>
          </a:lstStyle>
          <a:p>
            <a:r>
              <a:t>Ένας ακέραιος, ή int, είναι ένας ακέραιος αριθμός. Δεν έχει δεκαδικό σημείο και περιέχει όλους τους αριθμούς καταμέτρησης (1, 2, 3,…), καθώς και τους αρνητικούς ομολόγους τους και τον αριθμό 0. Εάν μετράτε τον αριθμό των ατόμων σε ένα δωμάτιο, ή τον αριθμό των πλήκτρων σε ένα πληκτρολόγιο πιθανότατα θα χρησιμοποιούσατε έναν ακέραιο.</a:t>
            </a:r>
          </a:p>
        </p:txBody>
      </p:sp>
      <p:sp>
        <p:nvSpPr>
          <p:cNvPr id="224"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44" name="WELCOME…"/>
          <p:cNvSpPr txBox="1">
            <a:spLocks noGrp="1"/>
          </p:cNvSpPr>
          <p:nvPr>
            <p:ph type="body" idx="1"/>
          </p:nvPr>
        </p:nvSpPr>
        <p:spPr>
          <a:prstGeom prst="rect">
            <a:avLst/>
          </a:prstGeom>
        </p:spPr>
        <p:txBody>
          <a:bodyPr/>
          <a:lstStyle/>
          <a:p>
            <a:pPr marL="693419" indent="-693419" defTabSz="693419">
              <a:spcBef>
                <a:spcPts val="2800"/>
              </a:spcBef>
              <a:buClrTx/>
              <a:buSzPct val="100000"/>
              <a:buFontTx/>
              <a:buAutoNum type="arabicPeriod"/>
              <a:defRPr sz="4200"/>
            </a:pPr>
            <a:r>
              <a:t>WELCOME</a:t>
            </a:r>
          </a:p>
          <a:p>
            <a:pPr marL="693419" indent="-693419" defTabSz="693419">
              <a:spcBef>
                <a:spcPts val="2800"/>
              </a:spcBef>
              <a:buClrTx/>
              <a:buSzPct val="100000"/>
              <a:buFontTx/>
              <a:buAutoNum type="arabicPeriod"/>
              <a:defRPr sz="4200"/>
            </a:pPr>
            <a:r>
              <a:t>COMMENTS </a:t>
            </a:r>
          </a:p>
          <a:p>
            <a:pPr marL="693419" indent="-693419" defTabSz="693419">
              <a:spcBef>
                <a:spcPts val="2800"/>
              </a:spcBef>
              <a:buClrTx/>
              <a:buSzPct val="100000"/>
              <a:buFontTx/>
              <a:buAutoNum type="arabicPeriod"/>
              <a:defRPr sz="4200"/>
            </a:pPr>
            <a:r>
              <a:t>PRINT</a:t>
            </a:r>
          </a:p>
          <a:p>
            <a:pPr marL="693419" indent="-693419" defTabSz="693419">
              <a:spcBef>
                <a:spcPts val="2800"/>
              </a:spcBef>
              <a:buClrTx/>
              <a:buSzPct val="100000"/>
              <a:buFontTx/>
              <a:buAutoNum type="arabicPeriod"/>
              <a:defRPr sz="4200"/>
            </a:pPr>
            <a:r>
              <a:t>STRINGS</a:t>
            </a:r>
          </a:p>
          <a:p>
            <a:pPr marL="693419" indent="-693419" defTabSz="693419">
              <a:spcBef>
                <a:spcPts val="2800"/>
              </a:spcBef>
              <a:buClrTx/>
              <a:buSzPct val="100000"/>
              <a:buFontTx/>
              <a:buAutoNum type="arabicPeriod"/>
              <a:defRPr sz="4200"/>
            </a:pPr>
            <a:r>
              <a:t>VARIABLES</a:t>
            </a:r>
          </a:p>
          <a:p>
            <a:pPr marL="693419" indent="-693419" defTabSz="693419">
              <a:spcBef>
                <a:spcPts val="2800"/>
              </a:spcBef>
              <a:buClrTx/>
              <a:buSzPct val="100000"/>
              <a:buFontTx/>
              <a:buAutoNum type="arabicPeriod"/>
              <a:defRPr sz="4200"/>
            </a:pPr>
            <a:r>
              <a:t>ERRORS</a:t>
            </a:r>
          </a:p>
          <a:p>
            <a:pPr marL="693419" indent="-693419" defTabSz="693419">
              <a:spcBef>
                <a:spcPts val="2800"/>
              </a:spcBef>
              <a:buClrTx/>
              <a:buSzPct val="100000"/>
              <a:buFontTx/>
              <a:buAutoNum type="arabicPeriod"/>
              <a:defRPr sz="4200"/>
            </a:pPr>
            <a:r>
              <a:t>NUMBERS</a:t>
            </a:r>
          </a:p>
          <a:p>
            <a:pPr marL="693419" indent="-693419" defTabSz="693419">
              <a:spcBef>
                <a:spcPts val="2800"/>
              </a:spcBef>
              <a:buClrTx/>
              <a:buSzPct val="100000"/>
              <a:buFontTx/>
              <a:buAutoNum type="arabicPeriod"/>
              <a:defRPr sz="4200"/>
            </a:pPr>
            <a:r>
              <a:t>CALCULATIONS</a:t>
            </a:r>
          </a:p>
        </p:txBody>
      </p:sp>
      <p:sp>
        <p:nvSpPr>
          <p:cNvPr id="145" name="CHANGING NUMBERS…"/>
          <p:cNvSpPr txBox="1"/>
          <p:nvPr/>
        </p:nvSpPr>
        <p:spPr>
          <a:xfrm>
            <a:off x="12096224" y="3702884"/>
            <a:ext cx="11013324" cy="8901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CHANGING NUMBERS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EXPONENTS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MODULO</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CONCATENATION</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PLUS EQUALS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MULTI LINE STRINGS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REVIEW</a:t>
            </a:r>
          </a:p>
        </p:txBody>
      </p:sp>
      <p:sp>
        <p:nvSpPr>
          <p:cNvPr id="14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7" name="Ένας αριθμός κινητής υποδιαστολής, ή ένας float, είναι ένας δεκαδικός αριθμός. Μπορεί να χρησιμοποιηθεί για να αντιπροσωπεύσει κλασματικές ποσότητες καθώς και ακριβείς μετρήσεις. Εάν μετράτε το μήκος του τοίχου του υπνοδωματίου σας, υπολογίζετε τη μέση β"/>
          <p:cNvSpPr txBox="1">
            <a:spLocks noGrp="1"/>
          </p:cNvSpPr>
          <p:nvPr>
            <p:ph type="body" idx="1"/>
          </p:nvPr>
        </p:nvSpPr>
        <p:spPr>
          <a:xfrm>
            <a:off x="952500" y="3289300"/>
            <a:ext cx="22479000" cy="9493250"/>
          </a:xfrm>
          <a:prstGeom prst="rect">
            <a:avLst/>
          </a:prstGeom>
        </p:spPr>
        <p:txBody>
          <a:bodyPr/>
          <a:lstStyle/>
          <a:p>
            <a:pPr marL="0" indent="0" defTabSz="784225">
              <a:spcBef>
                <a:spcPts val="3200"/>
              </a:spcBef>
              <a:buClrTx/>
              <a:buSzTx/>
              <a:buFontTx/>
              <a:buNone/>
              <a:defRPr sz="4750"/>
            </a:pPr>
            <a:r>
              <a:t>Ένας αριθμός κινητής υποδιαστολής, ή ένας float, είναι ένας δεκαδικός αριθμός. Μπορεί να χρησιμοποιηθεί για να αντιπροσωπεύσει κλασματικές ποσότητες καθώς και ακριβείς μετρήσεις. Εάν μετράτε το μήκος του τοίχου του υπνοδωματίου σας, υπολογίζετε τη μέση βαθμολογία δοκιμής μιας κατηγορίας έβδομης τάξης ή αποθηκεύετε τον μέσο όρο χτυπημάτων ενός παίκτη του μπέιζμπολ για τη σεζόν του 1998, πιθανότατα θα χρησιμοποιήσετε ένα float.</a:t>
            </a:r>
          </a:p>
          <a:p>
            <a:pPr marL="0" indent="0" defTabSz="784225">
              <a:spcBef>
                <a:spcPts val="3200"/>
              </a:spcBef>
              <a:buClrTx/>
              <a:buSzTx/>
              <a:buFontTx/>
              <a:buNone/>
              <a:defRPr sz="4750"/>
            </a:pPr>
            <a:r>
              <a:t>Οι αριθμοί κυμαινόμενου σημείου μπορούν να συμπεριφέρονται με μερικούς απροσδόκητους τρόπους λόγω του τρόπου αποθήκευσης των υπολογιστών. Για περισσότερες πληροφορίες σχετικά με τους αριθμούς κινητής υποδιαστολής και την Python, ανατρέξτε </a:t>
            </a:r>
            <a:r>
              <a:rPr u="sng">
                <a:hlinkClick r:id="rId2"/>
              </a:rPr>
              <a:t>Python’s documentation on floating-point limitations</a:t>
            </a:r>
            <a:r>
              <a:rPr>
                <a:solidFill>
                  <a:srgbClr val="484848"/>
                </a:solidFill>
              </a:rPr>
              <a:t>.</a:t>
            </a:r>
          </a:p>
        </p:txBody>
      </p:sp>
      <p:sp>
        <p:nvSpPr>
          <p:cNvPr id="228"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31" name="Οι αριθμοί μπορούν να αντιστοιχιστούν σε μεταβλητές ή να χρησιμοποιηθούν κυριολεκτικά σε ένα πρόγραμμα:…"/>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Οι αριθμοί μπορούν να αντιστοιχιστούν σε μεταβλητές ή να χρησιμοποιηθούν κυριολεκτικά σε ένα πρόγραμμα:</a:t>
            </a:r>
          </a:p>
          <a:p>
            <a:pPr marL="0" indent="0" defTabSz="726440">
              <a:spcBef>
                <a:spcPts val="2900"/>
              </a:spcBef>
              <a:buClrTx/>
              <a:buSzTx/>
              <a:buFontTx/>
              <a:buNone/>
              <a:defRPr sz="4400"/>
            </a:pPr>
            <a:r>
              <a:t>an_int = 2</a:t>
            </a:r>
          </a:p>
          <a:p>
            <a:pPr marL="0" indent="0" defTabSz="726440">
              <a:spcBef>
                <a:spcPts val="2900"/>
              </a:spcBef>
              <a:buClrTx/>
              <a:buSzTx/>
              <a:buFontTx/>
              <a:buNone/>
              <a:defRPr sz="4400"/>
            </a:pPr>
            <a:r>
              <a:t>a_float = 2.1</a:t>
            </a:r>
          </a:p>
          <a:p>
            <a:pPr marL="0" indent="0" defTabSz="726440">
              <a:spcBef>
                <a:spcPts val="2900"/>
              </a:spcBef>
              <a:buClrTx/>
              <a:buSzTx/>
              <a:buFontTx/>
              <a:buNone/>
              <a:defRPr sz="4400"/>
            </a:pPr>
            <a:r>
              <a:t>print (an_int + 3)</a:t>
            </a:r>
          </a:p>
          <a:p>
            <a:pPr marL="0" indent="0" defTabSz="726440">
              <a:spcBef>
                <a:spcPts val="2900"/>
              </a:spcBef>
              <a:buClrTx/>
              <a:buSzTx/>
              <a:buFontTx/>
              <a:buNone/>
              <a:defRPr sz="4400"/>
            </a:pPr>
            <a:r>
              <a:t>Πάνω ορίσαμε έναν ακέραιο και ένα float ως μεταβλητές an_int και a_float. Εκτυπώσαμε το άθροισμα της μεταβλητής an_int με τον αριθμό 3. Καλούμε τον αριθμό 3 εδώ κυριολεκτικά, πράγμα που σημαίνει ότι είναι στην πραγματικότητα ο αριθμός 3 και όχι μια μεταβλητή με τον αριθμό 3 που του έχει ανατεθεί.</a:t>
            </a:r>
          </a:p>
        </p:txBody>
      </p:sp>
      <p:sp>
        <p:nvSpPr>
          <p:cNvPr id="232"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LEARN PYTHON: SYNTAX"/>
          <p:cNvSpPr txBox="1">
            <a:spLocks noGrp="1"/>
          </p:cNvSpPr>
          <p:nvPr>
            <p:ph type="title"/>
          </p:nvPr>
        </p:nvSpPr>
        <p:spPr>
          <a:prstGeom prst="rect">
            <a:avLst/>
          </a:prstGeom>
        </p:spPr>
        <p:txBody>
          <a:bodyPr/>
          <a:lstStyle/>
          <a:p>
            <a:r>
              <a:t>LEARN PYTHON: SYNTAX</a:t>
            </a:r>
          </a:p>
        </p:txBody>
      </p:sp>
      <p:sp>
        <p:nvSpPr>
          <p:cNvPr id="235" name="Οδηγίες (01. Syntax / 07. Numbers.py)…"/>
          <p:cNvSpPr txBox="1">
            <a:spLocks noGrp="1"/>
          </p:cNvSpPr>
          <p:nvPr>
            <p:ph type="body" sz="half" idx="1"/>
          </p:nvPr>
        </p:nvSpPr>
        <p:spPr>
          <a:xfrm>
            <a:off x="447220" y="3346450"/>
            <a:ext cx="13789617" cy="9378950"/>
          </a:xfrm>
          <a:prstGeom prst="rect">
            <a:avLst/>
          </a:prstGeom>
        </p:spPr>
        <p:txBody>
          <a:bodyPr/>
          <a:lstStyle/>
          <a:p>
            <a:pPr marL="481340" indent="-481340" defTabSz="775969">
              <a:spcBef>
                <a:spcPts val="2300"/>
              </a:spcBef>
              <a:buClr>
                <a:srgbClr val="000000"/>
              </a:buClr>
              <a:buSzPct val="60000"/>
              <a:buChar char="➡"/>
              <a:defRPr sz="3948" b="1">
                <a:solidFill>
                  <a:schemeClr val="accent2">
                    <a:hueOff val="597264"/>
                    <a:satOff val="5158"/>
                    <a:lumOff val="-17289"/>
                  </a:schemeClr>
                </a:solidFill>
                <a:latin typeface="Avenir Next Regular"/>
                <a:ea typeface="Avenir Next Regular"/>
                <a:cs typeface="Avenir Next Regular"/>
                <a:sym typeface="Avenir Next Regular"/>
              </a:defRPr>
            </a:pPr>
            <a:r>
              <a:t>Οδηγίες (01. Syntax / 07. Numbers.py)</a:t>
            </a:r>
          </a:p>
          <a:p>
            <a:pPr marL="481340" indent="-481340" defTabSz="775969">
              <a:spcBef>
                <a:spcPts val="2300"/>
              </a:spcBef>
              <a:buClr>
                <a:srgbClr val="000000"/>
              </a:buClr>
              <a:buSzPct val="60000"/>
              <a:buFontTx/>
              <a:buChar char="•"/>
              <a:defRPr sz="3948">
                <a:latin typeface="Avenir Next Regular"/>
                <a:ea typeface="Avenir Next Regular"/>
                <a:cs typeface="Avenir Next Regular"/>
                <a:sym typeface="Avenir Next Regular"/>
              </a:defRPr>
            </a:pPr>
            <a:r>
              <a:t>Μια πρόσφατη εμπειρία σε κινηματογραφική ταινία σας ενθουσίασε να δημοσιεύσετε μια κριτική. Βγαίνετε έξω από τον κινηματογράφο και αρχίζετε να προγραμματίζετε για να δημιουργήσετε τον ιστότοπο σας για κριτική ταινιών: </a:t>
            </a:r>
            <a:r>
              <a:rPr i="1"/>
              <a:t>The Big Screen’s Greatest Scenes Decided By A Machine.</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t>Δημιουργήστε τις ακόλουθες μεταβλητές και αντιστοιχίστε ακέραιους αριθμούς σε αυτές: release_year και runtime.</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t>Τώρα, δημιουργήστε τη μεταβλητή rating_out_of_10 και αντιστοιχίστε τον αριθμό float μεταξύ ενός και δέκα.</a:t>
            </a:r>
          </a:p>
        </p:txBody>
      </p:sp>
      <p:sp>
        <p:nvSpPr>
          <p:cNvPr id="236"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pic>
        <p:nvPicPr>
          <p:cNvPr id="23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40" name="Οι υπολογιστές υπερέχουν απόλυτα στην εκτέλεση υπολογισμών. Ο «υπολογισμός» στο όνομά τους προέρχεται από την ιστορική τους σχέση με την παροχή απαντήσεων σε μαθηματικές ερωτήσεις. Η Python εκτελεί προσθήκη, αφαίρεση, πολλαπλασιασμό και διαίρεση με +, -,"/>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Οι υπολογιστές υπερέχουν απόλυτα στην εκτέλεση υπολογισμών. Ο «υπολογισμός» στο όνομά τους προέρχεται από την ιστορική τους σχέση με την παροχή απαντήσεων σε μαθηματικές ερωτήσεις. Η Python εκτελεί προσθήκη, αφαίρεση, πολλαπλασιασμό και διαίρεση με +, -, * και /.</a:t>
            </a:r>
          </a:p>
          <a:p>
            <a:pPr marL="0" indent="0" defTabSz="726440">
              <a:spcBef>
                <a:spcPts val="2900"/>
              </a:spcBef>
              <a:buClrTx/>
              <a:buSzTx/>
              <a:buFontTx/>
              <a:buNone/>
              <a:defRPr sz="4400"/>
            </a:pPr>
            <a:r>
              <a:t>print (573 - 74 + 1)  # Εκτυπώνει "500"</a:t>
            </a:r>
          </a:p>
          <a:p>
            <a:pPr marL="0" indent="0" defTabSz="726440">
              <a:spcBef>
                <a:spcPts val="2900"/>
              </a:spcBef>
              <a:buClrTx/>
              <a:buSzTx/>
              <a:buFontTx/>
              <a:buNone/>
              <a:defRPr sz="4400"/>
            </a:pPr>
            <a:r>
              <a:t>print (25 * 2)   # Εκτυπώνει "50"</a:t>
            </a:r>
          </a:p>
          <a:p>
            <a:pPr marL="0" indent="0" defTabSz="726440">
              <a:spcBef>
                <a:spcPts val="2900"/>
              </a:spcBef>
              <a:buClrTx/>
              <a:buSzTx/>
              <a:buFontTx/>
              <a:buNone/>
              <a:defRPr sz="4400"/>
            </a:pPr>
            <a:r>
              <a:t>print (10/5)  # Εκτυπώνει “2.0”</a:t>
            </a:r>
          </a:p>
          <a:p>
            <a:pPr marL="0" indent="0" defTabSz="726440">
              <a:spcBef>
                <a:spcPts val="2900"/>
              </a:spcBef>
              <a:buClrTx/>
              <a:buSzTx/>
              <a:buFontTx/>
              <a:buNone/>
              <a:defRPr sz="4400"/>
            </a:pPr>
            <a:r>
              <a:t>Παρατηρήστε ότι όταν εκτελούμε διαίρεση, το αποτέλεσμα έχει δεκαδικό. Αυτό συμβαίνει επειδή η Python μετατρέπει όλα τα int σε float πριν εκτελέσει διαίρεση.</a:t>
            </a:r>
          </a:p>
        </p:txBody>
      </p:sp>
      <p:sp>
        <p:nvSpPr>
          <p:cNvPr id="241"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44" name="Το Division (διαίρεση) μπορεί να ρίξει το δικό του ειδικό σφάλμα: ZeroDivisionError. Η Python θα δώσει αυτό το σφάλμα όταν προσπαθεί να διαιρέσει με 0.…"/>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t>Το Division (διαίρεση) μπορεί να ρίξει το δικό του ειδικό σφάλμα: </a:t>
            </a:r>
            <a:r>
              <a:rPr>
                <a:solidFill>
                  <a:srgbClr val="AA1728"/>
                </a:solidFill>
              </a:rPr>
              <a:t>ZeroDivisionError</a:t>
            </a:r>
            <a:r>
              <a:t>. Η Python θα δώσει αυτό το σφάλμα όταν προσπαθεί να διαιρέσει με 0.</a:t>
            </a:r>
          </a:p>
          <a:p>
            <a:pPr marL="0" indent="0" defTabSz="759459">
              <a:spcBef>
                <a:spcPts val="3100"/>
              </a:spcBef>
              <a:buClrTx/>
              <a:buSzTx/>
              <a:buFontTx/>
              <a:buNone/>
              <a:defRPr sz="4600"/>
            </a:pPr>
            <a:endParaRPr/>
          </a:p>
          <a:p>
            <a:pPr marL="0" indent="0" defTabSz="759459">
              <a:spcBef>
                <a:spcPts val="3100"/>
              </a:spcBef>
              <a:buClrTx/>
              <a:buSzTx/>
              <a:buFontTx/>
              <a:buNone/>
              <a:defRPr sz="4600"/>
            </a:pPr>
            <a:r>
              <a:t>Οι μαθηματικές πράξεις στο Python ακολουθούν την </a:t>
            </a:r>
            <a:r>
              <a:rPr u="sng">
                <a:hlinkClick r:id="rId2"/>
              </a:rPr>
              <a:t>order of operations</a:t>
            </a:r>
            <a:r>
              <a:rPr>
                <a:solidFill>
                  <a:srgbClr val="484848"/>
                </a:solidFill>
              </a:rPr>
              <a:t>.</a:t>
            </a:r>
          </a:p>
          <a:p>
            <a:pPr marL="0" indent="0" defTabSz="759459">
              <a:spcBef>
                <a:spcPts val="3100"/>
              </a:spcBef>
              <a:buClrTx/>
              <a:buSzTx/>
              <a:buFontTx/>
              <a:buNone/>
              <a:defRPr sz="4600">
                <a:solidFill>
                  <a:srgbClr val="EF4E47"/>
                </a:solidFill>
              </a:defRPr>
            </a:pPr>
            <a:endParaRPr>
              <a:solidFill>
                <a:srgbClr val="484848"/>
              </a:solidFill>
            </a:endParaRPr>
          </a:p>
          <a:p>
            <a:pPr marL="0" indent="0" defTabSz="759459">
              <a:spcBef>
                <a:spcPts val="3100"/>
              </a:spcBef>
              <a:buClrTx/>
              <a:buSzTx/>
              <a:buFontTx/>
              <a:buNone/>
              <a:defRPr sz="4600"/>
            </a:pPr>
            <a:r>
              <a:rPr u="sng">
                <a:hlinkClick r:id="rId3"/>
              </a:rPr>
              <a:t>Mathematics 2 = 1  Can you Prove it ?</a:t>
            </a:r>
          </a:p>
          <a:p>
            <a:pPr marL="0" indent="0" defTabSz="759459">
              <a:spcBef>
                <a:spcPts val="3100"/>
              </a:spcBef>
              <a:buClrTx/>
              <a:buSzTx/>
              <a:buFontTx/>
              <a:buNone/>
              <a:defRPr sz="4600"/>
            </a:pPr>
            <a:r>
              <a:rPr u="sng">
                <a:hlinkClick r:id="rId4"/>
              </a:rPr>
              <a:t>Mathematics ZeroDivision Explained</a:t>
            </a:r>
          </a:p>
        </p:txBody>
      </p:sp>
      <p:sp>
        <p:nvSpPr>
          <p:cNvPr id="245"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LEARN PYTHON: SYNTAX"/>
          <p:cNvSpPr txBox="1">
            <a:spLocks noGrp="1"/>
          </p:cNvSpPr>
          <p:nvPr>
            <p:ph type="title"/>
          </p:nvPr>
        </p:nvSpPr>
        <p:spPr>
          <a:prstGeom prst="rect">
            <a:avLst/>
          </a:prstGeom>
        </p:spPr>
        <p:txBody>
          <a:bodyPr/>
          <a:lstStyle/>
          <a:p>
            <a:r>
              <a:t>LEARN PYTHON: SYNTAX</a:t>
            </a:r>
          </a:p>
        </p:txBody>
      </p:sp>
      <mc:AlternateContent xmlns:mc="http://schemas.openxmlformats.org/markup-compatibility/2006">
        <mc:Choice xmlns:a14="http://schemas.microsoft.com/office/drawing/2010/main" Requires="a14">
          <p:sp>
            <p:nvSpPr>
              <p:cNvPr id="248" name="Οδηγίες (01. Syntax / 08. Calculations.py)…"/>
              <p:cNvSpPr txBox="1">
                <a:spLocks noGrp="1"/>
              </p:cNvSpPr>
              <p:nvPr>
                <p:ph type="body" sz="half" idx="1"/>
              </p:nvPr>
            </p:nvSpPr>
            <p:spPr>
              <a:xfrm>
                <a:off x="952500" y="3797300"/>
                <a:ext cx="13249742" cy="8928100"/>
              </a:xfrm>
              <a:prstGeom prst="rect">
                <a:avLst/>
              </a:prstGeom>
            </p:spPr>
            <p:txBody>
              <a:bodyPr anchor="t"/>
              <a:lstStyle/>
              <a:p>
                <a:pPr marL="512063" indent="-512063">
                  <a:buClr>
                    <a:srgbClr val="000000"/>
                  </a:buClr>
                  <a:buSzPct val="60000"/>
                  <a:buChar char="➡"/>
                  <a:defRPr b="1">
                    <a:solidFill>
                      <a:schemeClr val="accent2">
                        <a:hueOff val="597264"/>
                        <a:satOff val="5158"/>
                        <a:lumOff val="-17289"/>
                      </a:schemeClr>
                    </a:solidFill>
                    <a:latin typeface="Avenir Next Regular"/>
                    <a:ea typeface="Avenir Next Regular"/>
                    <a:cs typeface="Avenir Next Regular"/>
                    <a:sym typeface="Avenir Next Regular"/>
                  </a:defRPr>
                </a:pPr>
                <a:r>
                  <a:t>Οδηγίες (01. Syntax / 08. Calculations.py)</a:t>
                </a:r>
              </a:p>
              <a:p>
                <a:pPr marL="512063" indent="-512063">
                  <a:buClr>
                    <a:srgbClr val="000000"/>
                  </a:buClr>
                  <a:buSzPct val="60000"/>
                  <a:buFontTx/>
                  <a:buChar char="✓"/>
                  <a:defRPr>
                    <a:latin typeface="Avenir Next Regular"/>
                    <a:ea typeface="Avenir Next Regular"/>
                    <a:cs typeface="Avenir Next Regular"/>
                    <a:sym typeface="Avenir Next Regular"/>
                  </a:defRPr>
                </a:pPr>
                <a:r>
                  <a:t>Υπολογίστε &amp; Εκτυπώστε το αποτέλεσμα αυτής της εξίσωσης: </a:t>
                </a:r>
                <a14:m>
                  <m:oMath xmlns:m="http://schemas.openxmlformats.org/officeDocument/2006/math">
                    <m:r>
                      <a:rPr sz="4850" i="1">
                        <a:solidFill>
                          <a:srgbClr val="414040"/>
                        </a:solidFill>
                        <a:latin typeface="Cambria Math" panose="02040503050406030204" pitchFamily="18" charset="0"/>
                      </a:rPr>
                      <m:t>25⋅68+</m:t>
                    </m:r>
                    <m:f>
                      <m:fPr>
                        <m:ctrlPr>
                          <a:rPr sz="4850" i="1">
                            <a:solidFill>
                              <a:srgbClr val="414040"/>
                            </a:solidFill>
                            <a:latin typeface="Cambria Math" panose="02040503050406030204" pitchFamily="18" charset="0"/>
                          </a:rPr>
                        </m:ctrlPr>
                      </m:fPr>
                      <m:num>
                        <m:r>
                          <a:rPr sz="4850" i="1">
                            <a:solidFill>
                              <a:srgbClr val="414040"/>
                            </a:solidFill>
                            <a:latin typeface="Cambria Math" panose="02040503050406030204" pitchFamily="18" charset="0"/>
                          </a:rPr>
                          <m:t>13</m:t>
                        </m:r>
                      </m:num>
                      <m:den>
                        <m:r>
                          <a:rPr sz="4850" i="1">
                            <a:solidFill>
                              <a:srgbClr val="414040"/>
                            </a:solidFill>
                            <a:latin typeface="Cambria Math" panose="02040503050406030204" pitchFamily="18" charset="0"/>
                          </a:rPr>
                          <m:t>28</m:t>
                        </m:r>
                      </m:den>
                    </m:f>
                  </m:oMath>
                </a14:m>
                <a:endParaRPr/>
              </a:p>
            </p:txBody>
          </p:sp>
        </mc:Choice>
        <mc:Fallback>
          <p:sp>
            <p:nvSpPr>
              <p:cNvPr id="248" name="Οδηγίες (01. Syntax / 08. Calculations.py)…"/>
              <p:cNvSpPr txBox="1">
                <a:spLocks noGrp="1" noRot="1" noChangeAspect="1" noMove="1" noResize="1" noEditPoints="1" noAdjustHandles="1" noChangeArrowheads="1" noChangeShapeType="1" noTextEdit="1"/>
              </p:cNvSpPr>
              <p:nvPr>
                <p:ph type="body" sz="half" idx="1"/>
              </p:nvPr>
            </p:nvSpPr>
            <p:spPr>
              <a:xfrm>
                <a:off x="952500" y="3797300"/>
                <a:ext cx="13249742" cy="8928100"/>
              </a:xfrm>
              <a:prstGeom prst="rect">
                <a:avLst/>
              </a:prstGeom>
              <a:blipFill>
                <a:blip r:embed="rId2"/>
                <a:stretch>
                  <a:fillRect l="-1244" t="-1278"/>
                </a:stretch>
              </a:blipFill>
            </p:spPr>
            <p:txBody>
              <a:bodyPr/>
              <a:lstStyle/>
              <a:p>
                <a:r>
                  <a:rPr lang="el-GR">
                    <a:noFill/>
                  </a:rPr>
                  <a:t> </a:t>
                </a:r>
              </a:p>
            </p:txBody>
          </p:sp>
        </mc:Fallback>
      </mc:AlternateContent>
      <p:sp>
        <p:nvSpPr>
          <p:cNvPr id="249"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pic>
        <p:nvPicPr>
          <p:cNvPr id="250" name="Εικόνα" descr="Εικόνα"/>
          <p:cNvPicPr>
            <a:picLocks noChangeAspect="1"/>
          </p:cNvPicPr>
          <p:nvPr/>
        </p:nvPicPr>
        <p:blipFill>
          <a:blip r:embed="rId3"/>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53" name="Οι μεταβλητές στις οποίες έχουν εκχωρηθεί αριθμητικές τιμές μπορούν να αντιμετωπίζονται όπως οι ίδιοι οι αριθμοί. Δύο μεταβλητές μπορούν να προστεθούν μαζί, διαιρούμενες με 2, και πολλαπλασιασμένες με μια τρίτη μεταβλητή χωρίς η Python να κάνει διακρίσει"/>
          <p:cNvSpPr txBox="1">
            <a:spLocks noGrp="1"/>
          </p:cNvSpPr>
          <p:nvPr>
            <p:ph type="body" idx="1"/>
          </p:nvPr>
        </p:nvSpPr>
        <p:spPr>
          <a:prstGeom prst="rect">
            <a:avLst/>
          </a:prstGeom>
        </p:spPr>
        <p:txBody>
          <a:bodyPr/>
          <a:lstStyle/>
          <a:p>
            <a:pPr marL="0" indent="0">
              <a:buClrTx/>
              <a:buSzTx/>
              <a:buFontTx/>
              <a:buNone/>
            </a:pPr>
            <a:r>
              <a:t>Οι μεταβλητές στις οποίες έχουν εκχωρηθεί αριθμητικές τιμές μπορούν να αντιμετωπίζονται όπως οι ίδιοι οι αριθμοί. Δύο μεταβλητές μπορούν να προστεθούν μαζί, διαιρούμενες με </a:t>
            </a:r>
            <a:r>
              <a:rPr>
                <a:solidFill>
                  <a:srgbClr val="18679A"/>
                </a:solidFill>
              </a:rPr>
              <a:t>2</a:t>
            </a:r>
            <a:r>
              <a:t>, και πολλαπλασιασμένες με μια τρίτη μεταβλητή χωρίς η Python να κάνει διακρίσεις μεταξύ των μεταβλητών και των αριθμών (όπως ο αριθμός </a:t>
            </a:r>
            <a:r>
              <a:rPr>
                <a:solidFill>
                  <a:srgbClr val="18679A"/>
                </a:solidFill>
              </a:rPr>
              <a:t>2</a:t>
            </a:r>
            <a:r>
              <a:t> σε αυτό το παράδειγμα). Η εκτέλεση πράξεων σε μεταβλητές δεν αλλάζει τη μεταβλητή - μπορείτε να ενημερώσετε μια μεταβλητή χρησιμοποιώντας το σύμβολο =.</a:t>
            </a:r>
          </a:p>
        </p:txBody>
      </p:sp>
      <p:sp>
        <p:nvSpPr>
          <p:cNvPr id="254"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LEARN PYTHON: SYNTAX"/>
          <p:cNvSpPr txBox="1">
            <a:spLocks noGrp="1"/>
          </p:cNvSpPr>
          <p:nvPr>
            <p:ph type="title"/>
          </p:nvPr>
        </p:nvSpPr>
        <p:spPr>
          <a:prstGeom prst="rect">
            <a:avLst/>
          </a:prstGeom>
        </p:spPr>
        <p:txBody>
          <a:bodyPr/>
          <a:lstStyle/>
          <a:p>
            <a:r>
              <a:t>LEARN PYTHON: SYNTAX</a:t>
            </a:r>
          </a:p>
        </p:txBody>
      </p:sp>
      <p:sp>
        <p:nvSpPr>
          <p:cNvPr id="257" name="Οδηγίες (01. Syntax / 09. Changing Numbers.py)…"/>
          <p:cNvSpPr txBox="1">
            <a:spLocks noGrp="1"/>
          </p:cNvSpPr>
          <p:nvPr>
            <p:ph type="body" sz="half" idx="1"/>
          </p:nvPr>
        </p:nvSpPr>
        <p:spPr>
          <a:xfrm>
            <a:off x="952500" y="3173491"/>
            <a:ext cx="13773107" cy="9551910"/>
          </a:xfrm>
          <a:prstGeom prst="rect">
            <a:avLst/>
          </a:prstGeom>
        </p:spPr>
        <p:txBody>
          <a:bodyPr anchor="t"/>
          <a:lstStyle/>
          <a:p>
            <a:pPr marL="481340" indent="-481340" defTabSz="775969">
              <a:spcBef>
                <a:spcPts val="2300"/>
              </a:spcBef>
              <a:buClr>
                <a:srgbClr val="000000"/>
              </a:buClr>
              <a:buSzPct val="60000"/>
              <a:buChar char="➡"/>
              <a:defRPr sz="3948" b="1">
                <a:solidFill>
                  <a:schemeClr val="accent2">
                    <a:hueOff val="597264"/>
                    <a:satOff val="5158"/>
                    <a:lumOff val="-17289"/>
                  </a:schemeClr>
                </a:solidFill>
                <a:latin typeface="Avenir Next Regular"/>
                <a:ea typeface="Avenir Next Regular"/>
                <a:cs typeface="Avenir Next Regular"/>
                <a:sym typeface="Avenir Next Regular"/>
              </a:defRPr>
            </a:pPr>
            <a:r>
              <a:t>Οδηγίες (01. Syntax / 09. Changing Numbers.py)</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t>Αποφασίσατε να φτιάξετε ένα πάπλωμα! Για να υπολογίσετε τον αριθμό των τετραγώνων που θα χρειαστείτε για το πρώτο σας πάπλωμα ας δημιουργήσουμε δύο μεταβλητές: quilt_width και quilt_length. Ας φτιάξουμε αυτό το πρώτο πάπλωμα πλάτους </a:t>
            </a:r>
            <a:r>
              <a:rPr>
                <a:solidFill>
                  <a:srgbClr val="AA1728"/>
                </a:solidFill>
              </a:rPr>
              <a:t>8</a:t>
            </a:r>
            <a:r>
              <a:t>  και μήκους </a:t>
            </a:r>
            <a:r>
              <a:rPr>
                <a:solidFill>
                  <a:srgbClr val="AA1728"/>
                </a:solidFill>
              </a:rPr>
              <a:t>12</a:t>
            </a:r>
            <a:r>
              <a:t> τετραγώνων.</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t>Εκτυπώστε τον αριθμό των τετραγώνων που θα χρειαστείτε για να δημιουργήσετε το πάπλωμα!</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t>Τελικά το πάπλωμα απαιτούσε λιγότερο υλικό από ό,τι έχετε στο χέρι! Ας κάνουμε το quilt_length 8 τετράγωνα. Πόσα τετράγωνα θα χρειαστείτε για αυτό το πάπλωμα;</a:t>
            </a:r>
          </a:p>
        </p:txBody>
      </p:sp>
      <p:sp>
        <p:nvSpPr>
          <p:cNvPr id="258"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pic>
        <p:nvPicPr>
          <p:cNvPr id="259"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62" name="Η Python μπορεί επίσης να εκτελέσει πράξεις με δυνάμεις. Στα γραπτά μαθηματικά, μπορεί να δείτε έναν εκθέτη ως αριθμό υπεργράφου α2, αλλά η πληκτρολόγηση αριθμών υπεργραφών δεν είναι πάντα εύκολη στα σύγχρονα πληκτρολόγια. Δεδομένου ότι αυτή η λειτουργία"/>
          <p:cNvSpPr txBox="1">
            <a:spLocks noGrp="1"/>
          </p:cNvSpPr>
          <p:nvPr>
            <p:ph type="body" idx="1"/>
          </p:nvPr>
        </p:nvSpPr>
        <p:spPr>
          <a:xfrm>
            <a:off x="952500" y="3054350"/>
            <a:ext cx="22479000" cy="9715501"/>
          </a:xfrm>
          <a:prstGeom prst="rect">
            <a:avLst/>
          </a:prstGeom>
        </p:spPr>
        <p:txBody>
          <a:bodyPr/>
          <a:lstStyle/>
          <a:p>
            <a:pPr marL="0" indent="0">
              <a:buClrTx/>
              <a:buSzTx/>
              <a:buFontTx/>
              <a:buNone/>
            </a:pPr>
            <a:r>
              <a:t>Η Python μπορεί επίσης να εκτελέσει πράξεις με δυνάμεις. Στα γραπτά μαθηματικά, μπορεί να δείτε έναν εκθέτη ως αριθμό υπεργράφου α</a:t>
            </a:r>
            <a:r>
              <a:rPr baseline="31999"/>
              <a:t>2</a:t>
            </a:r>
            <a:r>
              <a:t>, αλλά η πληκτρολόγηση αριθμών υπεργραφών δεν είναι πάντα εύκολη στα σύγχρονα πληκτρολόγια. Δεδομένου ότι αυτή η λειτουργία σχετίζεται τόσο με τον πολλαπλασιασμό, χρησιμοποιούμε το (**).</a:t>
            </a:r>
          </a:p>
          <a:p>
            <a:pPr marL="0" indent="0">
              <a:buClrTx/>
              <a:buSzTx/>
              <a:buFontTx/>
              <a:buNone/>
            </a:pPr>
            <a:endParaRPr/>
          </a:p>
          <a:p>
            <a:pPr marL="0" indent="0">
              <a:buClrTx/>
              <a:buSzTx/>
              <a:buFontTx/>
              <a:buNone/>
            </a:pPr>
            <a:r>
              <a:t> </a:t>
            </a:r>
            <a:r>
              <a:rPr u="sng">
                <a:hlinkClick r:id="rId2"/>
              </a:rPr>
              <a:t>Μathematics 0 ** 0 = ?</a:t>
            </a:r>
          </a:p>
        </p:txBody>
      </p:sp>
      <p:sp>
        <p:nvSpPr>
          <p:cNvPr id="263"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t>LEARN PYTHON: SYNTAX</a:t>
            </a:r>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lstStyle/>
          <a:p>
            <a:pPr marL="465978" indent="-465978" defTabSz="751205">
              <a:spcBef>
                <a:spcPts val="2200"/>
              </a:spcBef>
              <a:buClr>
                <a:srgbClr val="000000"/>
              </a:buClr>
              <a:buSzPct val="60000"/>
              <a:buChar char="➡"/>
              <a:defRPr sz="3822" b="1">
                <a:solidFill>
                  <a:schemeClr val="accent2">
                    <a:hueOff val="597264"/>
                    <a:satOff val="5158"/>
                    <a:lumOff val="-17289"/>
                  </a:schemeClr>
                </a:solidFill>
                <a:latin typeface="Avenir Next Regular"/>
                <a:ea typeface="Avenir Next Regular"/>
                <a:cs typeface="Avenir Next Regular"/>
                <a:sym typeface="Avenir Next Regular"/>
              </a:defRPr>
            </a:pPr>
            <a:r>
              <a:t>Οδηγίες (01. Syntax / 10. Exponents.py)</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t>    Σας αρέσουν πολύ τα τετράγωνα παπλώματα από την τελευταία άσκηση και αποφασίσατε ότι όλα τα παπλώματα που κάνετε θα είναι τετράγωνα από τώρα και στο εξής.</a:t>
            </a:r>
          </a:p>
          <a:p>
            <a:pPr marL="208026"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t>Χρησιμοποιώντας τον εκθεσιακό χειριστή, εκτυπώστε πόσα τετράγωνα θα χρειαστείτε για ένα πάπλωμα </a:t>
            </a:r>
            <a:r>
              <a:rPr>
                <a:solidFill>
                  <a:srgbClr val="AA1728"/>
                </a:solidFill>
              </a:rPr>
              <a:t>6x6</a:t>
            </a:r>
            <a:r>
              <a:t>, ένα πάπλωμα </a:t>
            </a:r>
            <a:r>
              <a:rPr>
                <a:solidFill>
                  <a:srgbClr val="AA1728"/>
                </a:solidFill>
              </a:rPr>
              <a:t>7x7</a:t>
            </a:r>
            <a:r>
              <a:t> και ένα πάπλωμα </a:t>
            </a:r>
            <a:r>
              <a:rPr>
                <a:solidFill>
                  <a:srgbClr val="AA1728"/>
                </a:solidFill>
              </a:rPr>
              <a:t>8x8</a:t>
            </a:r>
            <a:r>
              <a:t>.</a:t>
            </a:r>
          </a:p>
          <a:p>
            <a:pPr marL="208026"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t>Τα 6x6 παπλώματά σας έχουν απογειωθεί τόσο καλά, 6 άτομα το καθένα ζήτησαν από 6 παπλώματα. Εκτυπώστε πόσα τετράγωνα χρειάζεστε για να φτιάξετε 6 παπλώματα ανά άτομο για 6 άτομα.</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prstGeom prst="rect">
            <a:avLst/>
          </a:prstGeom>
        </p:spPr>
        <p:txBody>
          <a:bodyPr/>
          <a:lstStyle/>
          <a:p>
            <a:pPr marL="0" indent="0" defTabSz="808990">
              <a:spcBef>
                <a:spcPts val="3300"/>
              </a:spcBef>
              <a:buClrTx/>
              <a:buSzTx/>
              <a:buFontTx/>
              <a:buNone/>
              <a:defRPr sz="4900"/>
            </a:pPr>
            <a:r>
              <a:t>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υπολογιστή!</a:t>
            </a:r>
          </a:p>
          <a:p>
            <a:pPr marL="0" indent="0" defTabSz="808990">
              <a:spcBef>
                <a:spcPts val="3300"/>
              </a:spcBef>
              <a:buClrTx/>
              <a:buSzTx/>
              <a:buFontTx/>
              <a:buNone/>
              <a:defRPr sz="4900"/>
            </a:pPr>
            <a:r>
              <a:t>Μεταφέρουμε τις εντολές μας στον υπολογιστή γράφοντας τις σε ένα αρχείο κειμένου χρησιμοποιώντας μια γλώσσα προγραμματισμού. Αυτά τα αρχεία ονομάζονται προγράμματα. Η εκτέλεση ενός προγράμματος σημαίνει να πείτε σε έναν υπολογιστή να διαβάσει το αρχείο κειμένου, να το μεταφράσει στο σύνολο των λειτουργιών που κατανοεί και να εκτελέσει αυτές τις ενέργειες.</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LEARN PYTHON: SYNTAX"/>
          <p:cNvSpPr txBox="1">
            <a:spLocks noGrp="1"/>
          </p:cNvSpPr>
          <p:nvPr>
            <p:ph type="title"/>
          </p:nvPr>
        </p:nvSpPr>
        <p:spPr>
          <a:xfrm>
            <a:off x="1166186" y="1143000"/>
            <a:ext cx="22479001" cy="1663700"/>
          </a:xfrm>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71" name="Η Python προσφέρει μια δυνατότητα στον χειριστή διαίρεσης που ονομάζεται χειριστής modulo. Ο χειριστής modulo επισημαίνεται με % και δίνει το υπόλοιπο ενός υπολογισμού διαίρεσης.…"/>
          <p:cNvSpPr txBox="1">
            <a:spLocks noGrp="1"/>
          </p:cNvSpPr>
          <p:nvPr>
            <p:ph type="body" idx="1"/>
          </p:nvPr>
        </p:nvSpPr>
        <p:spPr>
          <a:xfrm>
            <a:off x="952500" y="3289300"/>
            <a:ext cx="22479000" cy="8978900"/>
          </a:xfrm>
          <a:prstGeom prst="rect">
            <a:avLst/>
          </a:prstGeom>
        </p:spPr>
        <p:txBody>
          <a:bodyPr/>
          <a:lstStyle/>
          <a:p>
            <a:pPr marL="0" indent="0">
              <a:buClrTx/>
              <a:buSzTx/>
              <a:buFontTx/>
              <a:buNone/>
            </a:pPr>
            <a:r>
              <a:t>Η Python προσφέρει μια δυνατότητα στον χειριστή διαίρεσης που ονομάζεται χειριστής modulo. Ο χειριστής modulo επισημαίνεται με % και δίνει το υπόλοιπο ενός υπολογισμού διαίρεσης.</a:t>
            </a:r>
          </a:p>
          <a:p>
            <a:pPr marL="0" indent="0">
              <a:buClrTx/>
              <a:buSzTx/>
              <a:buFontTx/>
              <a:buNone/>
            </a:pPr>
            <a:endParaRPr/>
          </a:p>
          <a:p>
            <a:pPr marL="0" indent="0">
              <a:buClrTx/>
              <a:buSzTx/>
              <a:buFontTx/>
              <a:buNone/>
            </a:pPr>
            <a:endParaRPr/>
          </a:p>
          <a:p>
            <a:pPr marL="0" indent="0">
              <a:buClrTx/>
              <a:buSzTx/>
              <a:buFontTx/>
              <a:buNone/>
            </a:pPr>
            <a:endParaRPr/>
          </a:p>
          <a:p>
            <a:pPr marL="0" indent="0">
              <a:buClrTx/>
              <a:buSzTx/>
              <a:buFontTx/>
              <a:buNone/>
            </a:pPr>
            <a:r>
              <a:rPr u="sng">
                <a:hlinkClick r:id="rId2"/>
              </a:rPr>
              <a:t>Cryptography Video (Khan Academy)</a:t>
            </a:r>
          </a:p>
        </p:txBody>
      </p:sp>
      <p:sp>
        <p:nvSpPr>
          <p:cNvPr id="272"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LEARN PYTHON: SYNTAX"/>
          <p:cNvSpPr txBox="1">
            <a:spLocks noGrp="1"/>
          </p:cNvSpPr>
          <p:nvPr>
            <p:ph type="title"/>
          </p:nvPr>
        </p:nvSpPr>
        <p:spPr>
          <a:prstGeom prst="rect">
            <a:avLst/>
          </a:prstGeom>
        </p:spPr>
        <p:txBody>
          <a:bodyPr/>
          <a:lstStyle/>
          <a:p>
            <a:r>
              <a:t>LEARN PYTHON: SYNTAX</a:t>
            </a:r>
          </a:p>
        </p:txBody>
      </p:sp>
      <p:sp>
        <p:nvSpPr>
          <p:cNvPr id="275" name="Οδηγίες (01. Syntax / 11. Modulo.py)…"/>
          <p:cNvSpPr txBox="1">
            <a:spLocks noGrp="1"/>
          </p:cNvSpPr>
          <p:nvPr>
            <p:ph type="body" sz="half" idx="1"/>
          </p:nvPr>
        </p:nvSpPr>
        <p:spPr>
          <a:xfrm>
            <a:off x="952500" y="3289300"/>
            <a:ext cx="13340726" cy="9758448"/>
          </a:xfrm>
          <a:prstGeom prst="rect">
            <a:avLst/>
          </a:prstGeom>
        </p:spPr>
        <p:txBody>
          <a:bodyPr anchor="t"/>
          <a:lstStyle/>
          <a:p>
            <a:pPr marL="512063" indent="-512063">
              <a:buClr>
                <a:srgbClr val="000000"/>
              </a:buClr>
              <a:buSzPct val="60000"/>
              <a:buChar char="➡"/>
              <a:defRPr b="1">
                <a:solidFill>
                  <a:schemeClr val="accent2">
                    <a:hueOff val="597264"/>
                    <a:satOff val="5158"/>
                    <a:lumOff val="-17289"/>
                  </a:schemeClr>
                </a:solidFill>
                <a:latin typeface="Avenir Next Regular"/>
                <a:ea typeface="Avenir Next Regular"/>
                <a:cs typeface="Avenir Next Regular"/>
                <a:sym typeface="Avenir Next Regular"/>
              </a:defRPr>
            </a:pPr>
            <a:r>
              <a:t>Οδηγίες (01. Syntax / 11. Modulo.py)</a:t>
            </a:r>
          </a:p>
          <a:p>
            <a:pPr marL="1121663" lvl="1" indent="-512063">
              <a:buClr>
                <a:srgbClr val="000000"/>
              </a:buClr>
              <a:buSzPct val="60000"/>
              <a:buChar char="•"/>
              <a:defRPr>
                <a:latin typeface="Avenir Next Regular"/>
                <a:ea typeface="Avenir Next Regular"/>
                <a:cs typeface="Avenir Next Regular"/>
                <a:sym typeface="Avenir Next Regular"/>
              </a:defRPr>
            </a:pPr>
            <a:r>
              <a:t>Αν Δίσεκτο έτος έχουμε κάθε 4 χρόνια. </a:t>
            </a:r>
          </a:p>
          <a:p>
            <a:pPr marL="1121663" lvl="1" indent="-512063">
              <a:buClr>
                <a:srgbClr val="000000"/>
              </a:buClr>
              <a:buSzPct val="60000"/>
              <a:buChar char="✓"/>
              <a:defRPr>
                <a:latin typeface="Avenir Next Regular"/>
                <a:ea typeface="Avenir Next Regular"/>
                <a:cs typeface="Avenir Next Regular"/>
                <a:sym typeface="Avenir Next Regular"/>
              </a:defRPr>
            </a:pPr>
            <a:r>
              <a:t>Για να μάθετε εάν ένα έτος είναι δίσεκτο ή όχι, μπορείτε να το διαιρέσετε με το τέσσερα και εάν το υπόλοιπο είναι μηδέν, είναι δίσεκτο.</a:t>
            </a:r>
          </a:p>
          <a:p>
            <a:pPr marL="1121663" lvl="1" indent="-512063">
              <a:buClr>
                <a:srgbClr val="000000"/>
              </a:buClr>
              <a:buSzPct val="60000"/>
              <a:buChar char="✓"/>
              <a:defRPr>
                <a:latin typeface="Avenir Next Regular"/>
                <a:ea typeface="Avenir Next Regular"/>
                <a:cs typeface="Avenir Next Regular"/>
                <a:sym typeface="Avenir Next Regular"/>
              </a:defRPr>
            </a:pPr>
            <a:r>
              <a:t>Το Τρέχον Έτος είναι Δίσεκτο ? Εκτυπώστε το αποτέλεσμα.</a:t>
            </a:r>
          </a:p>
          <a:p>
            <a:pPr marL="1121663" lvl="1" indent="-512063">
              <a:buClr>
                <a:srgbClr val="000000"/>
              </a:buClr>
              <a:buSzPct val="60000"/>
              <a:buChar char="✓"/>
              <a:defRPr>
                <a:latin typeface="Avenir Next Regular"/>
                <a:ea typeface="Avenir Next Regular"/>
                <a:cs typeface="Avenir Next Regular"/>
                <a:sym typeface="Avenir Next Regular"/>
              </a:defRPr>
            </a:pPr>
            <a:r>
              <a:t>Το Έτος 2100 είναι δίσεκτο ? Εκτυπώστε το αποτέλεσμα.</a:t>
            </a:r>
          </a:p>
          <a:p>
            <a:pPr marL="0" lvl="1" indent="609600">
              <a:buClr>
                <a:srgbClr val="000000"/>
              </a:buClr>
              <a:buSzTx/>
              <a:buNone/>
              <a:defRPr>
                <a:latin typeface="Avenir Next Regular"/>
                <a:ea typeface="Avenir Next Regular"/>
                <a:cs typeface="Avenir Next Regular"/>
                <a:sym typeface="Avenir Next Regular"/>
              </a:defRPr>
            </a:pPr>
            <a:endParaRPr/>
          </a:p>
          <a:p>
            <a:pPr marL="0" indent="0" defTabSz="457200">
              <a:spcBef>
                <a:spcPts val="0"/>
              </a:spcBef>
              <a:buClr>
                <a:srgbClr val="000000"/>
              </a:buClr>
              <a:buSzTx/>
              <a:buNone/>
              <a:defRPr sz="3100">
                <a:solidFill>
                  <a:srgbClr val="A9B7C6"/>
                </a:solidFill>
                <a:latin typeface="Avenir Next Regular"/>
                <a:ea typeface="Avenir Next Regular"/>
                <a:cs typeface="Avenir Next Regular"/>
                <a:sym typeface="Avenir Next Regular"/>
              </a:defRPr>
            </a:pPr>
            <a:r>
              <a:t>year % </a:t>
            </a:r>
            <a:r>
              <a:rPr>
                <a:solidFill>
                  <a:srgbClr val="6897BB"/>
                </a:solidFill>
              </a:rPr>
              <a:t>4 </a:t>
            </a:r>
            <a:r>
              <a:t>== </a:t>
            </a:r>
            <a:r>
              <a:rPr>
                <a:solidFill>
                  <a:srgbClr val="6897BB"/>
                </a:solidFill>
              </a:rPr>
              <a:t>0 </a:t>
            </a:r>
            <a:r>
              <a:rPr>
                <a:solidFill>
                  <a:srgbClr val="CC7831"/>
                </a:solidFill>
              </a:rPr>
              <a:t>and </a:t>
            </a:r>
            <a:r>
              <a:t>(year % </a:t>
            </a:r>
            <a:r>
              <a:rPr>
                <a:solidFill>
                  <a:srgbClr val="6897BB"/>
                </a:solidFill>
              </a:rPr>
              <a:t>100 </a:t>
            </a:r>
            <a:r>
              <a:t>!= </a:t>
            </a:r>
            <a:r>
              <a:rPr>
                <a:solidFill>
                  <a:srgbClr val="6897BB"/>
                </a:solidFill>
              </a:rPr>
              <a:t>0 </a:t>
            </a:r>
            <a:r>
              <a:rPr>
                <a:solidFill>
                  <a:srgbClr val="CC7831"/>
                </a:solidFill>
              </a:rPr>
              <a:t>or </a:t>
            </a:r>
            <a:r>
              <a:t>year % </a:t>
            </a:r>
            <a:r>
              <a:rPr>
                <a:solidFill>
                  <a:srgbClr val="6897BB"/>
                </a:solidFill>
              </a:rPr>
              <a:t>400 </a:t>
            </a:r>
            <a:r>
              <a:t>== </a:t>
            </a:r>
            <a:r>
              <a:rPr>
                <a:solidFill>
                  <a:srgbClr val="6897BB"/>
                </a:solidFill>
              </a:rPr>
              <a:t>0</a:t>
            </a:r>
            <a:r>
              <a:t>)</a:t>
            </a:r>
          </a:p>
        </p:txBody>
      </p:sp>
      <p:sp>
        <p:nvSpPr>
          <p:cNvPr id="276"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pic>
        <p:nvPicPr>
          <p:cNvPr id="27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80" name="Το (+) δεν προσθέτει μόνο δύο αριθμούς, αλλά μπορεί επίσης να &quot;προσθέσει&quot; δύο συμβολοσειρές (strings)! Η διαδικασία συνδυασμού δύο string ονομάζεται συνένωση συμβολοσειρών. Η εκτέλεση συνδυασμού συμβολοσειρών δημιουργεί μια ολοκαίνουργια συμβολοσειρά που"/>
          <p:cNvSpPr txBox="1">
            <a:spLocks noGrp="1"/>
          </p:cNvSpPr>
          <p:nvPr>
            <p:ph type="body" idx="1"/>
          </p:nvPr>
        </p:nvSpPr>
        <p:spPr>
          <a:prstGeom prst="rect">
            <a:avLst/>
          </a:prstGeom>
        </p:spPr>
        <p:txBody>
          <a:bodyPr/>
          <a:lstStyle/>
          <a:p>
            <a:pPr marL="0" indent="0" defTabSz="701675">
              <a:spcBef>
                <a:spcPts val="2800"/>
              </a:spcBef>
              <a:buClrTx/>
              <a:buSzTx/>
              <a:buFontTx/>
              <a:buNone/>
              <a:defRPr sz="4250"/>
            </a:pPr>
            <a:r>
              <a:t>Το (</a:t>
            </a:r>
            <a:r>
              <a:rPr>
                <a:solidFill>
                  <a:srgbClr val="AA1728"/>
                </a:solidFill>
              </a:rPr>
              <a:t>+</a:t>
            </a:r>
            <a:r>
              <a:t>) δεν προσθέτει μόνο δύο αριθμούς, αλλά μπορεί επίσης να "προσθέσει" δύο συμβολοσειρές (strings)! Η διαδικασία συνδυασμού δύο string ονομάζεται συνένωση συμβολοσειρών. Η εκτέλεση συνδυασμού συμβολοσειρών δημιουργεί μια ολοκαίνουργια συμβολοσειρά που αποτελείται από τα περιεχόμενα της πρώτης ακολουθούμενη από τα περιεχόμενα της δεύτερης συμβολοσειράς (χωρίς πρόσθετο κενό στο ενδιάμεσο).</a:t>
            </a:r>
          </a:p>
          <a:p>
            <a:pPr marL="0" indent="0" defTabSz="701675">
              <a:spcBef>
                <a:spcPts val="2800"/>
              </a:spcBef>
              <a:buClrTx/>
              <a:buSzTx/>
              <a:buFontTx/>
              <a:buNone/>
              <a:defRPr sz="4250"/>
            </a:pPr>
            <a:r>
              <a:t>Εάν θέλετε να συνδυάσετε μια συμβολοσειρά με έναν αριθμό, θα πρέπει πρώτα να κάνετε τον αριθμό μια συμβολοσειρά, χρησιμοποιώντας τη συνάρτηση str (). Εάν προσπαθείτε να εκτυπώσετε () μια αριθμητική μεταβλητή, μπορείτε να χρησιμοποιήσετε κόμματα για να την μεταβιβάσετε ως διαφορετικό όρισμα αντί να τη μετατρέψετε σε συμβολοσειρά.</a:t>
            </a:r>
          </a:p>
        </p:txBody>
      </p:sp>
      <p:sp>
        <p:nvSpPr>
          <p:cNvPr id="281"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LEARN PYTHON: SYNTAX"/>
          <p:cNvSpPr txBox="1">
            <a:spLocks noGrp="1"/>
          </p:cNvSpPr>
          <p:nvPr>
            <p:ph type="title"/>
          </p:nvPr>
        </p:nvSpPr>
        <p:spPr>
          <a:prstGeom prst="rect">
            <a:avLst/>
          </a:prstGeom>
        </p:spPr>
        <p:txBody>
          <a:bodyPr/>
          <a:lstStyle/>
          <a:p>
            <a:r>
              <a:t>LEARN PYTHON: SYNTAX</a:t>
            </a:r>
          </a:p>
        </p:txBody>
      </p:sp>
      <p:sp>
        <p:nvSpPr>
          <p:cNvPr id="284" name="Οδηγίες (01. Syntax / 12. Concatenation.py)…"/>
          <p:cNvSpPr txBox="1">
            <a:spLocks noGrp="1"/>
          </p:cNvSpPr>
          <p:nvPr>
            <p:ph type="body" sz="half" idx="1"/>
          </p:nvPr>
        </p:nvSpPr>
        <p:spPr>
          <a:xfrm>
            <a:off x="952500" y="3797300"/>
            <a:ext cx="13849994" cy="8928100"/>
          </a:xfrm>
          <a:prstGeom prst="rect">
            <a:avLst/>
          </a:prstGeom>
        </p:spPr>
        <p:txBody>
          <a:bodyPr anchor="t"/>
          <a:lstStyle/>
          <a:p>
            <a:pPr marL="512063" indent="-512063">
              <a:buClr>
                <a:srgbClr val="000000"/>
              </a:buClr>
              <a:buSzPct val="60000"/>
              <a:buChar char="➡"/>
              <a:defRPr b="1">
                <a:solidFill>
                  <a:schemeClr val="accent2">
                    <a:hueOff val="597264"/>
                    <a:satOff val="5158"/>
                    <a:lumOff val="-17289"/>
                  </a:schemeClr>
                </a:solidFill>
                <a:latin typeface="Avenir Next Regular"/>
                <a:ea typeface="Avenir Next Regular"/>
                <a:cs typeface="Avenir Next Regular"/>
                <a:sym typeface="Avenir Next Regular"/>
              </a:defRPr>
            </a:pPr>
            <a:r>
              <a:t>Οδηγίες (01. Syntax / 12. Concatenation.py)</a:t>
            </a:r>
          </a:p>
          <a:p>
            <a:pPr marL="512063" indent="-512063">
              <a:buClr>
                <a:srgbClr val="000000"/>
              </a:buClr>
              <a:buSzPct val="60000"/>
              <a:buChar char="✓"/>
              <a:defRPr>
                <a:latin typeface="Avenir Next Regular"/>
                <a:ea typeface="Avenir Next Regular"/>
                <a:cs typeface="Avenir Next Regular"/>
                <a:sym typeface="Avenir Next Regular"/>
              </a:defRPr>
            </a:pPr>
            <a:r>
              <a:t>Συνδυάστε τις συμβολοσειρές και αποθηκεύστε το μήνυμα που σχηματίζουν στην μεταβλητή </a:t>
            </a:r>
            <a:r>
              <a:rPr>
                <a:solidFill>
                  <a:srgbClr val="F96928"/>
                </a:solidFill>
              </a:rPr>
              <a:t>message</a:t>
            </a:r>
            <a:r>
              <a:t>.</a:t>
            </a:r>
          </a:p>
          <a:p>
            <a:pPr marL="512063" indent="-512063">
              <a:buClr>
                <a:srgbClr val="000000"/>
              </a:buClr>
              <a:buSzPct val="60000"/>
              <a:buChar char="✓"/>
              <a:defRPr>
                <a:latin typeface="Avenir Next Regular"/>
                <a:ea typeface="Avenir Next Regular"/>
                <a:cs typeface="Avenir Next Regular"/>
                <a:sym typeface="Avenir Next Regular"/>
              </a:defRPr>
            </a:pPr>
            <a:r>
              <a:t> Εκτυπώστε και εκτελέστε τον κωδικό σας για να δείτε το αποτέλεσμα στο τερματικό!</a:t>
            </a:r>
          </a:p>
        </p:txBody>
      </p:sp>
      <p:sp>
        <p:nvSpPr>
          <p:cNvPr id="285"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pic>
        <p:nvPicPr>
          <p:cNvPr id="286"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89" name="Η Python προσφέρει συντομογραφία για την ενημέρωση μεταβλητών. Όταν έχετε αποθηκεύσει έναν αριθμό σε μια μεταβλητή και θέλετε να προσθέσετε στην τρέχουσα τιμή της μεταβλητής, μπορείτε να χρησιμοποιήσετε τον τελεστή + = (συν-ίσο).…"/>
          <p:cNvSpPr txBox="1">
            <a:spLocks noGrp="1"/>
          </p:cNvSpPr>
          <p:nvPr>
            <p:ph type="body" idx="1"/>
          </p:nvPr>
        </p:nvSpPr>
        <p:spPr>
          <a:prstGeom prst="rect">
            <a:avLst/>
          </a:prstGeom>
        </p:spPr>
        <p:txBody>
          <a:bodyPr/>
          <a:lstStyle/>
          <a:p>
            <a:pPr marL="0" indent="0" defTabSz="594360">
              <a:spcBef>
                <a:spcPts val="2400"/>
              </a:spcBef>
              <a:buClrTx/>
              <a:buSzTx/>
              <a:buFontTx/>
              <a:buNone/>
              <a:defRPr sz="3600"/>
            </a:pPr>
            <a:r>
              <a:t>Η Python προσφέρει συντομογραφία για την ενημέρωση μεταβλητών. Όταν έχετε αποθηκεύσει έναν αριθμό σε μια μεταβλητή και θέλετε να προσθέσετε στην τρέχουσα τιμή της μεταβλητής, μπορείτε να χρησιμοποιήσετε τον τελεστή </a:t>
            </a:r>
            <a:r>
              <a:rPr>
                <a:solidFill>
                  <a:srgbClr val="AA1728"/>
                </a:solidFill>
              </a:rPr>
              <a:t>+ =</a:t>
            </a:r>
            <a:r>
              <a:t> (συν-ίσο).</a:t>
            </a:r>
          </a:p>
          <a:p>
            <a:pPr marL="0" indent="0" defTabSz="594360">
              <a:spcBef>
                <a:spcPts val="2400"/>
              </a:spcBef>
              <a:buClrTx/>
              <a:buSzTx/>
              <a:buFontTx/>
              <a:buNone/>
              <a:defRPr sz="3600"/>
            </a:pPr>
            <a:r>
              <a:t>x = 1</a:t>
            </a:r>
          </a:p>
          <a:p>
            <a:pPr marL="0" indent="0" defTabSz="594360">
              <a:spcBef>
                <a:spcPts val="2400"/>
              </a:spcBef>
              <a:buClrTx/>
              <a:buSzTx/>
              <a:buFontTx/>
              <a:buNone/>
              <a:defRPr sz="3600"/>
            </a:pPr>
            <a:r>
              <a:t>x += 1 </a:t>
            </a:r>
          </a:p>
          <a:p>
            <a:pPr marL="0" indent="0" defTabSz="594360">
              <a:spcBef>
                <a:spcPts val="2400"/>
              </a:spcBef>
              <a:buClrTx/>
              <a:buSzTx/>
              <a:buFontTx/>
              <a:buNone/>
              <a:defRPr sz="3600"/>
            </a:pPr>
            <a:r>
              <a:t>print(x)  # Prints 2</a:t>
            </a:r>
          </a:p>
          <a:p>
            <a:pPr marL="0" indent="0" defTabSz="594360">
              <a:spcBef>
                <a:spcPts val="2400"/>
              </a:spcBef>
              <a:buClrTx/>
              <a:buSzTx/>
              <a:buFontTx/>
              <a:buNone/>
              <a:defRPr sz="3600"/>
            </a:pPr>
            <a:r>
              <a:t>Ο τελεστής plus-equals μπορεί επίσης να χρησιμοποιηθεί για συνένωση συμβολοσειρών, όπως έτσι:</a:t>
            </a:r>
          </a:p>
          <a:p>
            <a:pPr marL="0" indent="0" defTabSz="594360">
              <a:spcBef>
                <a:spcPts val="2400"/>
              </a:spcBef>
              <a:buClrTx/>
              <a:buSzTx/>
              <a:buFontTx/>
              <a:buNone/>
              <a:defRPr sz="3600"/>
            </a:pPr>
            <a:r>
              <a:t>x = ‘Hello’</a:t>
            </a:r>
          </a:p>
          <a:p>
            <a:pPr marL="0" indent="0" defTabSz="594360">
              <a:spcBef>
                <a:spcPts val="2400"/>
              </a:spcBef>
              <a:buClrTx/>
              <a:buSzTx/>
              <a:buFontTx/>
              <a:buNone/>
              <a:defRPr sz="3600"/>
            </a:pPr>
            <a:r>
              <a:t>x+= ‘ World’ </a:t>
            </a:r>
          </a:p>
          <a:p>
            <a:pPr marL="0" indent="0" defTabSz="594360">
              <a:spcBef>
                <a:spcPts val="2400"/>
              </a:spcBef>
              <a:buClrTx/>
              <a:buSzTx/>
              <a:buFontTx/>
              <a:buNone/>
              <a:defRPr sz="3600"/>
            </a:pPr>
            <a:r>
              <a:t>print(x)  # Prints Hello World</a:t>
            </a:r>
          </a:p>
        </p:txBody>
      </p:sp>
      <p:sp>
        <p:nvSpPr>
          <p:cNvPr id="290"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LEARN PYTHON: SYNTAX"/>
          <p:cNvSpPr txBox="1">
            <a:spLocks noGrp="1"/>
          </p:cNvSpPr>
          <p:nvPr>
            <p:ph type="title"/>
          </p:nvPr>
        </p:nvSpPr>
        <p:spPr>
          <a:prstGeom prst="rect">
            <a:avLst/>
          </a:prstGeom>
        </p:spPr>
        <p:txBody>
          <a:bodyPr/>
          <a:lstStyle/>
          <a:p>
            <a:r>
              <a:t>LEARN PYTHON: SYNTAX</a:t>
            </a:r>
          </a:p>
        </p:txBody>
      </p:sp>
      <p:sp>
        <p:nvSpPr>
          <p:cNvPr id="293" name="Οδηγίες (01. Syntax / 13. Plus Equals.py)…"/>
          <p:cNvSpPr txBox="1">
            <a:spLocks noGrp="1"/>
          </p:cNvSpPr>
          <p:nvPr>
            <p:ph type="body" sz="half" idx="1"/>
          </p:nvPr>
        </p:nvSpPr>
        <p:spPr>
          <a:xfrm>
            <a:off x="952500" y="3289299"/>
            <a:ext cx="13712173" cy="9436101"/>
          </a:xfrm>
          <a:prstGeom prst="rect">
            <a:avLst/>
          </a:prstGeom>
        </p:spPr>
        <p:txBody>
          <a:bodyPr/>
          <a:lstStyle/>
          <a:p>
            <a:pPr marL="445495" indent="-445495" defTabSz="718184">
              <a:spcBef>
                <a:spcPts val="2100"/>
              </a:spcBef>
              <a:buClr>
                <a:srgbClr val="000000"/>
              </a:buClr>
              <a:buSzPct val="60000"/>
              <a:buChar char="➡"/>
              <a:defRPr sz="3654" b="1">
                <a:solidFill>
                  <a:schemeClr val="accent2">
                    <a:hueOff val="597264"/>
                    <a:satOff val="5158"/>
                    <a:lumOff val="-17289"/>
                  </a:schemeClr>
                </a:solidFill>
                <a:latin typeface="Avenir Next Regular"/>
                <a:ea typeface="Avenir Next Regular"/>
                <a:cs typeface="Avenir Next Regular"/>
                <a:sym typeface="Avenir Next Regular"/>
              </a:defRPr>
            </a:pPr>
            <a:r>
              <a:t>Οδηγίες (01. Syntax / 13. Plus Equals.py)</a:t>
            </a:r>
          </a:p>
          <a:p>
            <a:pPr marL="0" indent="0" defTabSz="718184">
              <a:spcBef>
                <a:spcPts val="2100"/>
              </a:spcBef>
              <a:buClrTx/>
              <a:buSzTx/>
              <a:buFontTx/>
              <a:buNone/>
              <a:defRPr sz="3654">
                <a:latin typeface="Avenir Next Regular"/>
                <a:ea typeface="Avenir Next Regular"/>
                <a:cs typeface="Avenir Next Regular"/>
                <a:sym typeface="Avenir Next Regular"/>
              </a:defRPr>
            </a:pPr>
            <a:r>
              <a:t>Κάνουμε λίγα διαδικτυακά ψώνια και βρίσκουμε ένα ζευγάρι νέων αθλητικών παπουτσιών. Αμέσως πριν το check out, εντοπίζουμε ένα ωραίο πουλόβερ και μερικά διασκεδαστικά βιβλία που θέλουμε επίσης να αγοράσουμε!</a:t>
            </a:r>
          </a:p>
          <a:p>
            <a:pPr marL="198881" indent="-198881" defTabSz="718184">
              <a:spcBef>
                <a:spcPts val="2100"/>
              </a:spcBef>
              <a:buClr>
                <a:srgbClr val="000000"/>
              </a:buClr>
              <a:buSzPct val="100000"/>
              <a:buChar char="✓"/>
              <a:defRPr sz="3654">
                <a:latin typeface="Avenir Next Regular"/>
                <a:ea typeface="Avenir Next Regular"/>
                <a:cs typeface="Avenir Next Regular"/>
                <a:sym typeface="Avenir Next Regular"/>
              </a:defRPr>
            </a:pPr>
            <a:r>
              <a:t>Χρησιμοποιήστε τον τελεστή + = για να ενημερώσετε το total_price και να συμπεριλάβετε τις τιμές των nice_sweater και fun_books.</a:t>
            </a:r>
          </a:p>
          <a:p>
            <a:pPr marL="0" indent="0" defTabSz="718184">
              <a:spcBef>
                <a:spcPts val="2100"/>
              </a:spcBef>
              <a:buClrTx/>
              <a:buSzTx/>
              <a:buFontTx/>
              <a:buNone/>
              <a:defRPr sz="3654">
                <a:latin typeface="Avenir Next Regular"/>
                <a:ea typeface="Avenir Next Regular"/>
                <a:cs typeface="Avenir Next Regular"/>
                <a:sym typeface="Avenir Next Regular"/>
              </a:defRPr>
            </a:pPr>
            <a:r>
              <a:t>Οι τιμές είναι:</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t>new_sneakers = 50,00</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t>nice_sweater = 39,00</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t>fun_books = 20.00</a:t>
            </a:r>
          </a:p>
        </p:txBody>
      </p:sp>
      <p:sp>
        <p:nvSpPr>
          <p:cNvPr id="294"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pic>
        <p:nvPicPr>
          <p:cNvPr id="295"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98" name="Οι συμβολοσειρές στην Python είναι πολύ ευέλικτες, αλλά αν προσπαθήσουμε να δημιουργήσουμε μια συμβολοσειρά που καταλαμβάνει πολλές γραμμές, θα βρεθούμε πρόσωπο με πρόσωπο με ένα SyntaxError. Η Python προσφέρει μια λύση: συμβλοσειρές πολλαπλών γραμμών. Χ"/>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t>Οι συμβολοσειρές στην Python είναι πολύ ευέλικτες, αλλά αν προσπαθήσουμε να δημιουργήσουμε μια συμβολοσειρά που καταλαμβάνει πολλές γραμμές, θα βρεθούμε πρόσωπο με πρόσωπο με ένα </a:t>
            </a:r>
            <a:r>
              <a:rPr>
                <a:solidFill>
                  <a:srgbClr val="AA1728"/>
                </a:solidFill>
              </a:rPr>
              <a:t>SyntaxError</a:t>
            </a:r>
            <a:r>
              <a:t>. Η Python προσφέρει μια λύση: συμβλοσειρές πολλαπλών γραμμών. Χρησιμοποιώντας τρία εισαγωγικά (“”” ή’’') αντί για ένα, λέμε στο πρόγραμμα ότι η συμβολοσειρά δεν τελειώνει μέχρι το επόμενο τριπλό απόσπασμα. Αυτή η μέθοδος είναι χρήσιμη εάν η συμβολοσειρά που ορίζεται περιέχει πολλά εισαγωγικά και θέλουμε να είμαστε σίγουροι ότι δεν θα το κλείσουμε πρόωρα.</a:t>
            </a:r>
          </a:p>
          <a:p>
            <a:pPr marL="0" indent="0" defTabSz="759459">
              <a:spcBef>
                <a:spcPts val="3100"/>
              </a:spcBef>
              <a:buClrTx/>
              <a:buSzTx/>
              <a:buFontTx/>
              <a:buNone/>
              <a:defRPr sz="4600"/>
            </a:pPr>
            <a:r>
              <a:t>Εάν σε μια συμβολοσειρά πολλαπλών γραμμών δεν έχει εκχωρηθεί μεταβλητή ή χρησιμοποιείται σε μια παράσταση, αντιμετωπίζεται ως σχόλιο.</a:t>
            </a:r>
          </a:p>
        </p:txBody>
      </p:sp>
      <p:sp>
        <p:nvSpPr>
          <p:cNvPr id="299"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LEARN PYTHON: SYNTAX"/>
          <p:cNvSpPr txBox="1">
            <a:spLocks noGrp="1"/>
          </p:cNvSpPr>
          <p:nvPr>
            <p:ph type="title"/>
          </p:nvPr>
        </p:nvSpPr>
        <p:spPr>
          <a:prstGeom prst="rect">
            <a:avLst/>
          </a:prstGeom>
        </p:spPr>
        <p:txBody>
          <a:bodyPr/>
          <a:lstStyle/>
          <a:p>
            <a:r>
              <a:t>LEARN PYTHON: SYNTAX</a:t>
            </a:r>
          </a:p>
        </p:txBody>
      </p:sp>
      <p:sp>
        <p:nvSpPr>
          <p:cNvPr id="302" name="Οδηγίες (01. Syntax / 14. Multi-line Strings.py)…"/>
          <p:cNvSpPr txBox="1">
            <a:spLocks noGrp="1"/>
          </p:cNvSpPr>
          <p:nvPr>
            <p:ph type="body" sz="half" idx="1"/>
          </p:nvPr>
        </p:nvSpPr>
        <p:spPr>
          <a:xfrm>
            <a:off x="952500" y="3797300"/>
            <a:ext cx="13312717" cy="8928100"/>
          </a:xfrm>
          <a:prstGeom prst="rect">
            <a:avLst/>
          </a:prstGeom>
        </p:spPr>
        <p:txBody>
          <a:bodyPr/>
          <a:lstStyle/>
          <a:p>
            <a:pPr marL="0" indent="0" algn="ctr">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14. Multi-line </a:t>
            </a:r>
            <a:r>
              <a:rPr dirty="0" err="1"/>
              <a:t>Strings.py</a:t>
            </a:r>
            <a:r>
              <a:rPr dirty="0"/>
              <a:t>)</a:t>
            </a:r>
          </a:p>
          <a:p>
            <a:pPr marL="469900" indent="-469900">
              <a:buClr>
                <a:srgbClr val="000000"/>
              </a:buClr>
              <a:buSzPct val="100000"/>
              <a:buFontTx/>
              <a:buChar char="✓"/>
              <a:defRPr>
                <a:latin typeface="Avenir Next Regular"/>
                <a:ea typeface="Avenir Next Regular"/>
                <a:cs typeface="Avenir Next Regular"/>
                <a:sym typeface="Avenir Next Regular"/>
              </a:defRPr>
            </a:pPr>
            <a:r>
              <a:rPr dirty="0" err="1"/>
              <a:t>Εκχωρήστε</a:t>
            </a:r>
            <a:r>
              <a:rPr dirty="0"/>
              <a:t> </a:t>
            </a:r>
            <a:r>
              <a:rPr dirty="0" err="1"/>
              <a:t>τo</a:t>
            </a:r>
            <a:r>
              <a:rPr dirty="0"/>
              <a:t> πα</a:t>
            </a:r>
            <a:r>
              <a:rPr dirty="0" err="1"/>
              <a:t>ρ</a:t>
            </a:r>
            <a:r>
              <a:rPr dirty="0"/>
              <a:t>α</a:t>
            </a:r>
            <a:r>
              <a:rPr dirty="0" err="1"/>
              <a:t>κάτω</a:t>
            </a:r>
            <a:r>
              <a:rPr dirty="0"/>
              <a:t> </a:t>
            </a:r>
            <a:r>
              <a:rPr dirty="0" err="1"/>
              <a:t>κείμενο</a:t>
            </a:r>
            <a:endParaRPr dirty="0"/>
          </a:p>
          <a:p>
            <a:pPr marL="0" indent="0">
              <a:buClrTx/>
              <a:buSzTx/>
              <a:buFontTx/>
              <a:buNone/>
              <a:defRPr>
                <a:solidFill>
                  <a:schemeClr val="accent6">
                    <a:hueOff val="36663"/>
                    <a:satOff val="1899"/>
                    <a:lumOff val="-23748"/>
                  </a:schemeClr>
                </a:solidFill>
                <a:latin typeface="Avenir Next Regular"/>
                <a:ea typeface="Avenir Next Regular"/>
                <a:cs typeface="Avenir Next Regular"/>
                <a:sym typeface="Avenir Next Regular"/>
              </a:defRPr>
            </a:pPr>
            <a:r>
              <a:rPr dirty="0" err="1"/>
              <a:t>Filoxenia</a:t>
            </a:r>
            <a:endParaRPr dirty="0"/>
          </a:p>
          <a:p>
            <a:pPr marL="0" indent="0">
              <a:buClrTx/>
              <a:buSzTx/>
              <a:buFontTx/>
              <a:buNone/>
              <a:defRPr>
                <a:solidFill>
                  <a:schemeClr val="accent6">
                    <a:hueOff val="36663"/>
                    <a:satOff val="1899"/>
                    <a:lumOff val="-23748"/>
                  </a:schemeClr>
                </a:solidFill>
                <a:latin typeface="Avenir Next Regular"/>
                <a:ea typeface="Avenir Next Regular"/>
                <a:cs typeface="Avenir Next Regular"/>
                <a:sym typeface="Avenir Next Regular"/>
              </a:defRPr>
            </a:pPr>
            <a:r>
              <a:rPr dirty="0"/>
              <a:t>We're sure you've heard about how remarkably hospitable people Greeks are. But did you know that this hospitality traces all the way back to ancient Greece? …</a:t>
            </a:r>
          </a:p>
          <a:p>
            <a:pPr marL="0" indent="0">
              <a:buClrTx/>
              <a:buSzTx/>
              <a:buFontTx/>
              <a:buNone/>
              <a:defRPr>
                <a:latin typeface="Avenir Next Regular"/>
                <a:ea typeface="Avenir Next Regular"/>
                <a:cs typeface="Avenir Next Regular"/>
                <a:sym typeface="Avenir Next Regular"/>
              </a:defRPr>
            </a:pPr>
            <a:r>
              <a:rPr dirty="0" err="1"/>
              <a:t>Στην</a:t>
            </a:r>
            <a:r>
              <a:rPr dirty="0"/>
              <a:t> </a:t>
            </a:r>
            <a:r>
              <a:rPr dirty="0" err="1"/>
              <a:t>μετ</a:t>
            </a:r>
            <a:r>
              <a:rPr dirty="0"/>
              <a:t>αβ</a:t>
            </a:r>
            <a:r>
              <a:rPr dirty="0" err="1"/>
              <a:t>λητή</a:t>
            </a:r>
            <a:r>
              <a:rPr dirty="0"/>
              <a:t>:  </a:t>
            </a:r>
            <a:r>
              <a:rPr b="1" dirty="0" err="1"/>
              <a:t>to_you</a:t>
            </a:r>
            <a:endParaRPr b="1" dirty="0"/>
          </a:p>
          <a:p>
            <a:pPr marL="228600" indent="-228600">
              <a:buClr>
                <a:srgbClr val="000000"/>
              </a:buClr>
              <a:buSzPct val="100000"/>
              <a:buFontTx/>
              <a:buChar char="✓"/>
              <a:defRPr>
                <a:latin typeface="Avenir Next Regular"/>
                <a:ea typeface="Avenir Next Regular"/>
                <a:cs typeface="Avenir Next Regular"/>
                <a:sym typeface="Avenir Next Regular"/>
              </a:defRPr>
            </a:pPr>
            <a:r>
              <a:rPr dirty="0" err="1"/>
              <a:t>Εκτυ</a:t>
            </a:r>
            <a:r>
              <a:rPr dirty="0"/>
              <a:t>π</a:t>
            </a:r>
            <a:r>
              <a:rPr dirty="0" err="1"/>
              <a:t>ώστε</a:t>
            </a:r>
            <a:r>
              <a:rPr dirty="0"/>
              <a:t> </a:t>
            </a:r>
            <a:r>
              <a:rPr dirty="0" err="1"/>
              <a:t>κ</a:t>
            </a:r>
            <a:r>
              <a:rPr dirty="0"/>
              <a:t>α</a:t>
            </a:r>
            <a:r>
              <a:rPr dirty="0" err="1"/>
              <a:t>ι</a:t>
            </a:r>
            <a:r>
              <a:rPr dirty="0"/>
              <a:t> </a:t>
            </a:r>
            <a:r>
              <a:rPr dirty="0" err="1"/>
              <a:t>εκτελέστε</a:t>
            </a:r>
            <a:r>
              <a:rPr dirty="0"/>
              <a:t> </a:t>
            </a:r>
            <a:r>
              <a:rPr dirty="0" err="1"/>
              <a:t>την</a:t>
            </a:r>
            <a:r>
              <a:rPr dirty="0"/>
              <a:t> </a:t>
            </a:r>
            <a:r>
              <a:rPr dirty="0" err="1"/>
              <a:t>γι</a:t>
            </a:r>
            <a:r>
              <a:rPr dirty="0"/>
              <a:t>α </a:t>
            </a:r>
            <a:r>
              <a:rPr dirty="0" err="1"/>
              <a:t>ν</a:t>
            </a:r>
            <a:r>
              <a:rPr dirty="0"/>
              <a:t>α </a:t>
            </a:r>
            <a:r>
              <a:rPr dirty="0" err="1"/>
              <a:t>δείτε</a:t>
            </a:r>
            <a:r>
              <a:rPr dirty="0"/>
              <a:t> </a:t>
            </a:r>
            <a:r>
              <a:rPr dirty="0" err="1"/>
              <a:t>το</a:t>
            </a:r>
            <a:r>
              <a:rPr dirty="0"/>
              <a:t> απ</a:t>
            </a:r>
            <a:r>
              <a:rPr dirty="0" err="1"/>
              <a:t>οτέλεσμ</a:t>
            </a:r>
            <a:r>
              <a:rPr dirty="0"/>
              <a:t>α </a:t>
            </a:r>
            <a:r>
              <a:rPr dirty="0" err="1"/>
              <a:t>στο</a:t>
            </a:r>
            <a:r>
              <a:rPr dirty="0"/>
              <a:t> </a:t>
            </a:r>
            <a:r>
              <a:rPr dirty="0" err="1"/>
              <a:t>τερμ</a:t>
            </a:r>
            <a:r>
              <a:rPr dirty="0"/>
              <a:t>α</a:t>
            </a:r>
            <a:r>
              <a:rPr dirty="0" err="1"/>
              <a:t>τικό</a:t>
            </a:r>
            <a:endParaRPr dirty="0"/>
          </a:p>
        </p:txBody>
      </p:sp>
      <p:sp>
        <p:nvSpPr>
          <p:cNvPr id="303"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pic>
        <p:nvPicPr>
          <p:cNvPr id="304"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307" name="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βρισκόμασταν. Εκτελέσαμε μαθηματικούς υπολογισμούς και διερευνήσαμε μερικές από τις μαθηματικές εκφράσεις που μας προσφέρει η Python. Μάθαμε για λάθη και άλλες πολύτιμες δεξιότητες που θα συνεχίσουν να μας εξυπηρετούν καθώς αναπτύσσουμε τις δεξιότητές προγραμματισμού μας.</a:t>
            </a:r>
          </a:p>
          <a:p>
            <a:pPr marL="0" indent="0" defTabSz="726440">
              <a:spcBef>
                <a:spcPts val="2900"/>
              </a:spcBef>
              <a:buClrTx/>
              <a:buSzTx/>
              <a:buFontTx/>
              <a:buNone/>
              <a:defRPr sz="4400"/>
            </a:pPr>
            <a:endParaRPr/>
          </a:p>
          <a:p>
            <a:pPr marL="0" indent="0" defTabSz="726440">
              <a:spcBef>
                <a:spcPts val="2900"/>
              </a:spcBef>
              <a:buClrTx/>
              <a:buSzTx/>
              <a:buFontTx/>
              <a:buNone/>
              <a:defRPr sz="4400"/>
            </a:pPr>
            <a:r>
              <a:t>Καλή δουλειά!</a:t>
            </a:r>
          </a:p>
        </p:txBody>
      </p:sp>
      <p:sp>
        <p:nvSpPr>
          <p:cNvPr id="308"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LEARN PYTHON: SYNTAX"/>
          <p:cNvSpPr txBox="1">
            <a:spLocks noGrp="1"/>
          </p:cNvSpPr>
          <p:nvPr>
            <p:ph type="title"/>
          </p:nvPr>
        </p:nvSpPr>
        <p:spPr>
          <a:prstGeom prst="rect">
            <a:avLst/>
          </a:prstGeom>
        </p:spPr>
        <p:txBody>
          <a:bodyPr/>
          <a:lstStyle/>
          <a:p>
            <a:r>
              <a:t>LEARN PYTHON: SYNTAX</a:t>
            </a:r>
          </a:p>
        </p:txBody>
      </p:sp>
      <p:sp>
        <p:nvSpPr>
          <p:cNvPr id="311" name="Οδηγίες (01. Syntax / 15. Review.py)…"/>
          <p:cNvSpPr txBox="1">
            <a:spLocks noGrp="1"/>
          </p:cNvSpPr>
          <p:nvPr>
            <p:ph type="body" idx="1"/>
          </p:nvPr>
        </p:nvSpPr>
        <p:spPr>
          <a:xfrm>
            <a:off x="952500" y="3797300"/>
            <a:ext cx="15079525" cy="8928100"/>
          </a:xfrm>
          <a:prstGeom prst="rect">
            <a:avLst/>
          </a:prstGeom>
        </p:spPr>
        <p:txBody>
          <a:bodyPr/>
          <a:lstStyle/>
          <a:p>
            <a:pPr marL="512063" indent="-512063">
              <a:buClr>
                <a:srgbClr val="000000"/>
              </a:buClr>
              <a:buSzPct val="60000"/>
              <a:buChar char="➡"/>
              <a:defRPr b="1">
                <a:solidFill>
                  <a:schemeClr val="accent2">
                    <a:hueOff val="597264"/>
                    <a:satOff val="5158"/>
                    <a:lumOff val="-17289"/>
                  </a:schemeClr>
                </a:solidFill>
                <a:latin typeface="Avenir Next Regular"/>
                <a:ea typeface="Avenir Next Regular"/>
                <a:cs typeface="Avenir Next Regular"/>
                <a:sym typeface="Avenir Next Regular"/>
              </a:defRPr>
            </a:pPr>
            <a:r>
              <a:t>Οδηγίες (01. Syntax / 15. Review.py)</a:t>
            </a:r>
          </a:p>
          <a:p>
            <a:pPr marL="228600" indent="-228600">
              <a:buClr>
                <a:srgbClr val="414141"/>
              </a:buClr>
              <a:buSzPct val="100000"/>
              <a:buFontTx/>
              <a:buChar char="✓"/>
              <a:defRPr>
                <a:latin typeface="Avenir Next Regular"/>
                <a:ea typeface="Avenir Next Regular"/>
                <a:cs typeface="Avenir Next Regular"/>
                <a:sym typeface="Avenir Next Regular"/>
              </a:defRPr>
            </a:pPr>
            <a:r>
              <a:t>Δημιουργία μεταβλητών:</a:t>
            </a:r>
          </a:p>
          <a:p>
            <a:pPr marL="0" indent="0">
              <a:buClrTx/>
              <a:buSzTx/>
              <a:buFontTx/>
              <a:buNone/>
              <a:defRPr>
                <a:latin typeface="Avenir Next Regular"/>
                <a:ea typeface="Avenir Next Regular"/>
                <a:cs typeface="Avenir Next Regular"/>
                <a:sym typeface="Avenir Next Regular"/>
              </a:defRPr>
            </a:pPr>
            <a:r>
              <a:t>my_age =</a:t>
            </a:r>
          </a:p>
          <a:p>
            <a:pPr marL="0" indent="0">
              <a:buClrTx/>
              <a:buSzTx/>
              <a:buFontTx/>
              <a:buNone/>
              <a:defRPr>
                <a:latin typeface="Avenir Next Regular"/>
                <a:ea typeface="Avenir Next Regular"/>
                <a:cs typeface="Avenir Next Regular"/>
                <a:sym typeface="Avenir Next Regular"/>
              </a:defRPr>
            </a:pPr>
            <a:r>
              <a:t>half_my_age = </a:t>
            </a:r>
          </a:p>
          <a:p>
            <a:pPr marL="0" indent="0">
              <a:buClrTx/>
              <a:buSzTx/>
              <a:buFontTx/>
              <a:buNone/>
              <a:defRPr>
                <a:latin typeface="Avenir Next Regular"/>
                <a:ea typeface="Avenir Next Regular"/>
                <a:cs typeface="Avenir Next Regular"/>
                <a:sym typeface="Avenir Next Regular"/>
              </a:defRPr>
            </a:pPr>
            <a:r>
              <a:t>greeting =</a:t>
            </a:r>
          </a:p>
          <a:p>
            <a:pPr marL="0" indent="0">
              <a:buClrTx/>
              <a:buSzTx/>
              <a:buFontTx/>
              <a:buNone/>
              <a:defRPr>
                <a:latin typeface="Avenir Next Regular"/>
                <a:ea typeface="Avenir Next Regular"/>
                <a:cs typeface="Avenir Next Regular"/>
                <a:sym typeface="Avenir Next Regular"/>
              </a:defRPr>
            </a:pPr>
            <a:r>
              <a:t>name =</a:t>
            </a:r>
          </a:p>
          <a:p>
            <a:pPr marL="0" indent="0">
              <a:buClrTx/>
              <a:buSzTx/>
              <a:buFontTx/>
              <a:buNone/>
              <a:defRPr>
                <a:latin typeface="Avenir Next Regular"/>
                <a:ea typeface="Avenir Next Regular"/>
                <a:cs typeface="Avenir Next Regular"/>
                <a:sym typeface="Avenir Next Regular"/>
              </a:defRPr>
            </a:pPr>
            <a:r>
              <a:t>greeting_with_name = </a:t>
            </a:r>
          </a:p>
          <a:p>
            <a:pPr marL="228600" indent="-228600">
              <a:buClrTx/>
              <a:buSzPct val="100000"/>
              <a:buFontTx/>
              <a:buChar char="✓"/>
              <a:defRPr>
                <a:latin typeface="Avenir Next Regular"/>
                <a:ea typeface="Avenir Next Regular"/>
                <a:cs typeface="Avenir Next Regular"/>
                <a:sym typeface="Avenir Next Regular"/>
              </a:defRPr>
            </a:pPr>
            <a:r>
              <a:t>Εκχωρήστε τιμές χρησιμοποιώντας τις γνώσεις σας με διαίρεση και συνδυασμούς!</a:t>
            </a:r>
          </a:p>
        </p:txBody>
      </p:sp>
      <p:sp>
        <p:nvSpPr>
          <p:cNvPr id="312" name="Αριθμός σλάιντ"/>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39</a:t>
            </a:fld>
            <a:endParaRPr/>
          </a:p>
        </p:txBody>
      </p:sp>
      <p:pic>
        <p:nvPicPr>
          <p:cNvPr id="313"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EARN PYTHON: SYNTAX"/>
          <p:cNvSpPr txBox="1">
            <a:spLocks noGrp="1"/>
          </p:cNvSpPr>
          <p:nvPr>
            <p:ph type="title"/>
          </p:nvPr>
        </p:nvSpPr>
        <p:spPr>
          <a:prstGeom prst="rect">
            <a:avLst/>
          </a:prstGeom>
        </p:spPr>
        <p:txBody>
          <a:bodyPr/>
          <a:lstStyle/>
          <a:p>
            <a:r>
              <a:t>LEARN PYTHON: SYNTAX</a:t>
            </a:r>
          </a:p>
        </p:txBody>
      </p:sp>
      <p:sp>
        <p:nvSpPr>
          <p:cNvPr id="153" name="Οδηγίες (01. Syntax / 01. Welcome.py)…"/>
          <p:cNvSpPr txBox="1">
            <a:spLocks noGrp="1"/>
          </p:cNvSpPr>
          <p:nvPr>
            <p:ph type="body" sz="half" idx="1"/>
          </p:nvPr>
        </p:nvSpPr>
        <p:spPr>
          <a:xfrm>
            <a:off x="738813" y="3803649"/>
            <a:ext cx="13575003" cy="8928101"/>
          </a:xfrm>
          <a:prstGeom prst="rect">
            <a:avLst/>
          </a:prstGeom>
        </p:spPr>
        <p:txBody>
          <a:bodyPr anchor="t"/>
          <a:lstStyle/>
          <a:p>
            <a:pPr marL="0" indent="0">
              <a:spcBef>
                <a:spcPts val="3400"/>
              </a:spcBef>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01. </a:t>
            </a:r>
            <a:r>
              <a:rPr dirty="0" err="1"/>
              <a:t>Welcome.py</a:t>
            </a:r>
            <a:r>
              <a:rPr dirty="0"/>
              <a:t>)</a:t>
            </a:r>
          </a:p>
          <a:p>
            <a:pPr marL="609600" indent="-609600">
              <a:spcBef>
                <a:spcPts val="3400"/>
              </a:spcBef>
              <a:buClr>
                <a:srgbClr val="000000"/>
              </a:buClr>
              <a:buSzPct val="60000"/>
              <a:buChar char="✓"/>
              <a:defRPr sz="5000">
                <a:latin typeface="Avenir Next Regular"/>
                <a:ea typeface="Avenir Next Regular"/>
                <a:cs typeface="Avenir Next Regular"/>
                <a:sym typeface="Avenir Next Regular"/>
              </a:defRPr>
            </a:pPr>
            <a:r>
              <a:rPr dirty="0" err="1"/>
              <a:t>Αλλάξτε</a:t>
            </a:r>
            <a:r>
              <a:rPr dirty="0"/>
              <a:t> </a:t>
            </a:r>
            <a:r>
              <a:rPr dirty="0" err="1"/>
              <a:t>το</a:t>
            </a:r>
            <a:r>
              <a:rPr dirty="0"/>
              <a:t> “My Name” </a:t>
            </a:r>
            <a:r>
              <a:rPr dirty="0" err="1"/>
              <a:t>με</a:t>
            </a:r>
            <a:r>
              <a:rPr dirty="0"/>
              <a:t> </a:t>
            </a:r>
            <a:r>
              <a:rPr dirty="0" err="1"/>
              <a:t>το</a:t>
            </a:r>
            <a:r>
              <a:rPr dirty="0"/>
              <a:t> </a:t>
            </a:r>
            <a:r>
              <a:rPr dirty="0" err="1"/>
              <a:t>όνομά</a:t>
            </a:r>
            <a:r>
              <a:rPr dirty="0"/>
              <a:t> </a:t>
            </a:r>
            <a:r>
              <a:rPr dirty="0" err="1"/>
              <a:t>σ</a:t>
            </a:r>
            <a:r>
              <a:rPr dirty="0"/>
              <a:t>α</a:t>
            </a:r>
            <a:r>
              <a:rPr dirty="0" err="1"/>
              <a:t>ς</a:t>
            </a:r>
            <a:r>
              <a:rPr dirty="0"/>
              <a:t>. </a:t>
            </a:r>
          </a:p>
          <a:p>
            <a:pPr marL="609600" indent="-609600">
              <a:spcBef>
                <a:spcPts val="3400"/>
              </a:spcBef>
              <a:buClr>
                <a:srgbClr val="000000"/>
              </a:buClr>
              <a:buSzPct val="60000"/>
              <a:buChar char="✓"/>
              <a:defRPr sz="5000">
                <a:latin typeface="Avenir Next Regular"/>
                <a:ea typeface="Avenir Next Regular"/>
                <a:cs typeface="Avenir Next Regular"/>
                <a:sym typeface="Avenir Next Regular"/>
              </a:defRPr>
            </a:pPr>
            <a:r>
              <a:rPr dirty="0" err="1"/>
              <a:t>Εκτελέστε</a:t>
            </a:r>
            <a:r>
              <a:rPr dirty="0"/>
              <a:t> </a:t>
            </a:r>
            <a:r>
              <a:rPr dirty="0" err="1"/>
              <a:t>τον</a:t>
            </a:r>
            <a:r>
              <a:rPr dirty="0"/>
              <a:t> </a:t>
            </a:r>
            <a:r>
              <a:rPr dirty="0" err="1"/>
              <a:t>κώδικ</a:t>
            </a:r>
            <a:r>
              <a:rPr dirty="0"/>
              <a:t>α </a:t>
            </a:r>
            <a:r>
              <a:rPr dirty="0" err="1"/>
              <a:t>γι</a:t>
            </a:r>
            <a:r>
              <a:rPr dirty="0"/>
              <a:t>α </a:t>
            </a:r>
            <a:r>
              <a:rPr dirty="0" err="1"/>
              <a:t>ν</a:t>
            </a:r>
            <a:r>
              <a:rPr dirty="0"/>
              <a:t>α </a:t>
            </a:r>
            <a:r>
              <a:rPr dirty="0" err="1"/>
              <a:t>δείτε</a:t>
            </a:r>
            <a:r>
              <a:rPr dirty="0"/>
              <a:t> </a:t>
            </a:r>
            <a:r>
              <a:rPr dirty="0" err="1"/>
              <a:t>τι</a:t>
            </a:r>
            <a:r>
              <a:rPr dirty="0"/>
              <a:t> </a:t>
            </a:r>
            <a:r>
              <a:rPr dirty="0" err="1"/>
              <a:t>κάνει</a:t>
            </a:r>
            <a:r>
              <a:rPr dirty="0"/>
              <a:t>!</a:t>
            </a:r>
          </a:p>
        </p:txBody>
      </p:sp>
      <p:sp>
        <p:nvSpPr>
          <p:cNvPr id="154"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pic>
        <p:nvPicPr>
          <p:cNvPr id="155" name="Εικόνα" descr="Εικόνα"/>
          <p:cNvPicPr>
            <a:picLocks noChangeAspect="1"/>
          </p:cNvPicPr>
          <p:nvPr/>
        </p:nvPicPr>
        <p:blipFill>
          <a:blip r:embed="rId2"/>
          <a:stretch>
            <a:fillRect/>
          </a:stretch>
        </p:blipFill>
        <p:spPr>
          <a:xfrm>
            <a:off x="14249115" y="3054349"/>
            <a:ext cx="9250449" cy="9250449"/>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Στιγμιότυπο 2020-08-18, 11.42.34 μμ.png" descr="Στιγμιότυπο 2020-08-18, 11.42.34 μμ.png"/>
          <p:cNvPicPr>
            <a:picLocks noGrp="1" noChangeAspect="1"/>
          </p:cNvPicPr>
          <p:nvPr>
            <p:ph type="pic" idx="21"/>
          </p:nvPr>
        </p:nvPicPr>
        <p:blipFill>
          <a:blip r:embed="rId2"/>
          <a:srcRect l="16150" t="1657" r="16150" b="37212"/>
          <a:stretch>
            <a:fillRect/>
          </a:stretch>
        </p:blipFill>
        <p:spPr>
          <a:xfrm>
            <a:off x="0" y="0"/>
            <a:ext cx="24384000" cy="1371600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58" name="Το πρώτο πράγμα που πρόκειται να κάνουμε είναι να δείξουμε πώς να πείτε σε έναν υπολογιστή να αγνοήσει μέρος ενός προγράμματος.…"/>
          <p:cNvSpPr txBox="1">
            <a:spLocks noGrp="1"/>
          </p:cNvSpPr>
          <p:nvPr>
            <p:ph type="body" idx="1"/>
          </p:nvPr>
        </p:nvSpPr>
        <p:spPr>
          <a:prstGeom prst="rect">
            <a:avLst/>
          </a:prstGeom>
        </p:spPr>
        <p:txBody>
          <a:bodyPr/>
          <a:lstStyle/>
          <a:p>
            <a:pPr marL="0" indent="0">
              <a:buClrTx/>
              <a:buSzTx/>
              <a:buFontTx/>
              <a:buNone/>
            </a:pPr>
            <a:r>
              <a:t>Το πρώτο πράγμα που πρόκειται να κάνουμε είναι να δείξουμε πώς να πείτε σε έναν υπολογιστή να αγνοήσει μέρος ενός προγράμματος. </a:t>
            </a:r>
          </a:p>
          <a:p>
            <a:pPr marL="0" indent="0">
              <a:buClrTx/>
              <a:buSzTx/>
              <a:buFontTx/>
              <a:buNone/>
            </a:pPr>
            <a:endParaRPr/>
          </a:p>
          <a:p>
            <a:pPr marL="0" indent="0">
              <a:buClrTx/>
              <a:buSzTx/>
              <a:buFontTx/>
              <a:buNone/>
            </a:pPr>
            <a:r>
              <a:t>Κείμενο που γράφεται σε ένα πρόγραμμα αλλά δεν εκτελείται από τον υπολογιστή ονομάζεται σχόλιο. Η Python ερμηνεύει οτιδήποτε μετά το # ως σχόλιο.</a:t>
            </a:r>
          </a:p>
        </p:txBody>
      </p:sp>
      <p:sp>
        <p:nvSpPr>
          <p:cNvPr id="159"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Στιγμιότυπο 2020-08-16, 9.51.29 μμ.png" descr="Στιγμιότυπο 2020-08-16, 9.51.29 μμ.png"/>
          <p:cNvPicPr>
            <a:picLocks noGrp="1" noChangeAspect="1"/>
          </p:cNvPicPr>
          <p:nvPr>
            <p:ph type="pic" idx="21"/>
          </p:nvPr>
        </p:nvPicPr>
        <p:blipFill>
          <a:blip r:embed="rId2"/>
          <a:srcRect/>
          <a:stretch>
            <a:fillRect/>
          </a:stretch>
        </p:blipFill>
        <p:spPr>
          <a:xfrm>
            <a:off x="12636500" y="3846270"/>
            <a:ext cx="10795000" cy="2184142"/>
          </a:xfrm>
          <a:prstGeom prst="rect">
            <a:avLst/>
          </a:prstGeom>
          <a:ln w="12700">
            <a:miter lim="400000"/>
          </a:ln>
        </p:spPr>
      </p:pic>
      <p:sp>
        <p:nvSpPr>
          <p:cNvPr id="16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63" name="Τα σχόλια μπορούν:…"/>
          <p:cNvSpPr txBox="1">
            <a:spLocks noGrp="1"/>
          </p:cNvSpPr>
          <p:nvPr>
            <p:ph type="body" sz="half" idx="1"/>
          </p:nvPr>
        </p:nvSpPr>
        <p:spPr>
          <a:prstGeom prst="rect">
            <a:avLst/>
          </a:prstGeom>
        </p:spPr>
        <p:txBody>
          <a:bodyPr/>
          <a:lstStyle/>
          <a:p>
            <a:pPr marL="0" indent="0" defTabSz="792479">
              <a:spcBef>
                <a:spcPts val="3200"/>
              </a:spcBef>
              <a:buClrTx/>
              <a:buSzTx/>
              <a:buFontTx/>
              <a:buNone/>
              <a:defRPr sz="4800">
                <a:latin typeface="Avenir Next Regular"/>
                <a:ea typeface="Avenir Next Regular"/>
                <a:cs typeface="Avenir Next Regular"/>
                <a:sym typeface="Avenir Next Regular"/>
              </a:defRPr>
            </a:pPr>
            <a:r>
              <a:t>Τα σχόλια μπορούν:</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t>Παρέχετε πλαίσιο για το γιατί κάτι γράφεται με τον τρόπο που είναι:</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t>Βοηθήστε άλλα άτομα που διαβάζουν τον κώδικα να το κατανοήσουν γρηγορότερα:</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t>Αγνοήστε μια γραμμή κώδικα και δείτε πώς θα εκτελεστεί ένα πρόγραμμα χωρίς αυτό:</a:t>
            </a:r>
          </a:p>
        </p:txBody>
      </p:sp>
      <p:pic>
        <p:nvPicPr>
          <p:cNvPr id="164" name="Στιγμιότυπο 2020-08-16, 9.53.29 μμ.png" descr="Στιγμιότυπο 2020-08-16, 9.53.29 μμ.png"/>
          <p:cNvPicPr>
            <a:picLocks noChangeAspect="1"/>
          </p:cNvPicPr>
          <p:nvPr/>
        </p:nvPicPr>
        <p:blipFill>
          <a:blip r:embed="rId3"/>
          <a:stretch>
            <a:fillRect/>
          </a:stretch>
        </p:blipFill>
        <p:spPr>
          <a:xfrm>
            <a:off x="12633693" y="6733991"/>
            <a:ext cx="10800615" cy="2185278"/>
          </a:xfrm>
          <a:prstGeom prst="rect">
            <a:avLst/>
          </a:prstGeom>
          <a:ln w="12700">
            <a:miter lim="400000"/>
          </a:ln>
        </p:spPr>
      </p:pic>
      <p:pic>
        <p:nvPicPr>
          <p:cNvPr id="165" name="Στιγμιότυπο 2020-08-16, 9.55.30 μμ.png" descr="Στιγμιότυπο 2020-08-16, 9.55.30 μμ.png"/>
          <p:cNvPicPr>
            <a:picLocks noChangeAspect="1"/>
          </p:cNvPicPr>
          <p:nvPr/>
        </p:nvPicPr>
        <p:blipFill>
          <a:blip r:embed="rId4"/>
          <a:stretch>
            <a:fillRect/>
          </a:stretch>
        </p:blipFill>
        <p:spPr>
          <a:xfrm>
            <a:off x="12633693" y="9738808"/>
            <a:ext cx="10800615" cy="2304443"/>
          </a:xfrm>
          <a:prstGeom prst="rect">
            <a:avLst/>
          </a:prstGeom>
          <a:ln w="12700">
            <a:miter lim="400000"/>
          </a:ln>
        </p:spPr>
      </p:pic>
      <p:sp>
        <p:nvSpPr>
          <p:cNvPr id="16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LEARN PYTHON: SYNTAX"/>
          <p:cNvSpPr txBox="1">
            <a:spLocks noGrp="1"/>
          </p:cNvSpPr>
          <p:nvPr>
            <p:ph type="title"/>
          </p:nvPr>
        </p:nvSpPr>
        <p:spPr>
          <a:prstGeom prst="rect">
            <a:avLst/>
          </a:prstGeom>
        </p:spPr>
        <p:txBody>
          <a:bodyPr/>
          <a:lstStyle/>
          <a:p>
            <a:r>
              <a:t>LEARN PYTHON: SYNTAX</a:t>
            </a:r>
          </a:p>
        </p:txBody>
      </p:sp>
      <p:sp>
        <p:nvSpPr>
          <p:cNvPr id="169" name="Οδηγίες (01. Syntax / 02. Comments.py)…"/>
          <p:cNvSpPr txBox="1">
            <a:spLocks noGrp="1"/>
          </p:cNvSpPr>
          <p:nvPr>
            <p:ph type="body" sz="half" idx="1"/>
          </p:nvPr>
        </p:nvSpPr>
        <p:spPr>
          <a:xfrm>
            <a:off x="952500" y="3797300"/>
            <a:ext cx="13617016"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02. </a:t>
            </a:r>
            <a:r>
              <a:rPr dirty="0" err="1"/>
              <a:t>Comments.py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err="1"/>
              <a:t>Γράψτε</a:t>
            </a:r>
            <a:r>
              <a:rPr dirty="0"/>
              <a:t> </a:t>
            </a:r>
            <a:r>
              <a:rPr dirty="0" err="1"/>
              <a:t>έν</a:t>
            </a:r>
            <a:r>
              <a:rPr dirty="0"/>
              <a:t>α </a:t>
            </a:r>
            <a:r>
              <a:rPr dirty="0" err="1"/>
              <a:t>σχόλιο</a:t>
            </a:r>
            <a:r>
              <a:rPr dirty="0"/>
              <a:t> π</a:t>
            </a:r>
            <a:r>
              <a:rPr dirty="0" err="1"/>
              <a:t>ου</a:t>
            </a:r>
            <a:r>
              <a:rPr dirty="0"/>
              <a:t> π</a:t>
            </a:r>
            <a:r>
              <a:rPr dirty="0" err="1"/>
              <a:t>εριγράφει</a:t>
            </a:r>
            <a:r>
              <a:rPr dirty="0"/>
              <a:t> </a:t>
            </a:r>
            <a:r>
              <a:rPr dirty="0" err="1"/>
              <a:t>το</a:t>
            </a:r>
            <a:r>
              <a:rPr dirty="0"/>
              <a:t> π</a:t>
            </a:r>
            <a:r>
              <a:rPr dirty="0" err="1"/>
              <a:t>ρώτο</a:t>
            </a:r>
            <a:r>
              <a:rPr dirty="0"/>
              <a:t> π</a:t>
            </a:r>
            <a:r>
              <a:rPr dirty="0" err="1"/>
              <a:t>ρόγρ</a:t>
            </a:r>
            <a:r>
              <a:rPr dirty="0"/>
              <a:t>α</a:t>
            </a:r>
            <a:r>
              <a:rPr dirty="0" err="1"/>
              <a:t>μμ</a:t>
            </a:r>
            <a:r>
              <a:rPr dirty="0"/>
              <a:t>α π</a:t>
            </a:r>
            <a:r>
              <a:rPr dirty="0" err="1"/>
              <a:t>ου</a:t>
            </a:r>
            <a:r>
              <a:rPr dirty="0"/>
              <a:t> </a:t>
            </a:r>
            <a:r>
              <a:rPr dirty="0" err="1"/>
              <a:t>θέλετε</a:t>
            </a:r>
            <a:r>
              <a:rPr dirty="0"/>
              <a:t> </a:t>
            </a:r>
            <a:r>
              <a:rPr dirty="0" err="1"/>
              <a:t>ν</a:t>
            </a:r>
            <a:r>
              <a:rPr dirty="0"/>
              <a:t>α </a:t>
            </a:r>
            <a:r>
              <a:rPr dirty="0" err="1"/>
              <a:t>γράψετε</a:t>
            </a:r>
            <a:r>
              <a:rPr dirty="0"/>
              <a:t>!</a:t>
            </a:r>
          </a:p>
        </p:txBody>
      </p:sp>
      <p:sp>
        <p:nvSpPr>
          <p:cNvPr id="17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171" name="“Η τεκμηρίωση είναι ένα σημαντικό βήμα στον προγραμματισμό.”"/>
          <p:cNvSpPr txBox="1"/>
          <p:nvPr/>
        </p:nvSpPr>
        <p:spPr>
          <a:xfrm>
            <a:off x="381356" y="12126162"/>
            <a:ext cx="23896836" cy="81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spcBef>
                <a:spcPts val="2500"/>
              </a:spcBef>
              <a:defRPr sz="4200" i="1"/>
            </a:lvl1pPr>
          </a:lstStyle>
          <a:p>
            <a:r>
              <a:t>“Η τεκμηρίωση είναι ένα σημαντικό βήμα στον προγραμματισμό.”</a:t>
            </a:r>
          </a:p>
        </p:txBody>
      </p:sp>
      <p:pic>
        <p:nvPicPr>
          <p:cNvPr id="172"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75" name="Τώρα αυτό που πρόκειται να κάνουμε είναι να διδάξουμε στον υπολογιστή μας να επικοινωνεί.…"/>
          <p:cNvSpPr txBox="1">
            <a:spLocks noGrp="1"/>
          </p:cNvSpPr>
          <p:nvPr>
            <p:ph type="body" idx="1"/>
          </p:nvPr>
        </p:nvSpPr>
        <p:spPr>
          <a:prstGeom prst="rect">
            <a:avLst/>
          </a:prstGeom>
        </p:spPr>
        <p:txBody>
          <a:bodyPr/>
          <a:lstStyle/>
          <a:p>
            <a:pPr marL="0" indent="0">
              <a:buClrTx/>
              <a:buSzTx/>
              <a:buFontTx/>
              <a:buNone/>
            </a:pPr>
            <a:r>
              <a:t>Τώρα αυτό που πρόκειται να κάνουμε είναι να διδάξουμε στον υπολογιστή μας να επικοινωνεί. </a:t>
            </a:r>
          </a:p>
          <a:p>
            <a:pPr marL="0" indent="0">
              <a:buClrTx/>
              <a:buSzTx/>
              <a:buFontTx/>
              <a:buNone/>
            </a:pPr>
            <a:r>
              <a:t>Το δώρο του λόγου είναι πολύτιμο: ένας υπολογιστής μπορεί να απαντήσει σε πολλές ερωτήσεις που έχουμε σχετικά με το «πώς» ή «γιατί» ή «τι» κάνει. </a:t>
            </a:r>
          </a:p>
          <a:p>
            <a:pPr marL="0" indent="0">
              <a:buClrTx/>
              <a:buSzTx/>
              <a:buFontTx/>
              <a:buNone/>
            </a:pPr>
            <a:r>
              <a:t>Στην Python, η λειτουργία print() χρησιμοποιείται για να πει στον υπολογιστή να μιλήσει. Το μήνυμα που θα εκτυπωθεί πρέπει να περιβάλλεται με εισαγωγικά:</a:t>
            </a:r>
          </a:p>
        </p:txBody>
      </p:sp>
      <p:sp>
        <p:nvSpPr>
          <p:cNvPr id="17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79" name="Στο παραπάνω παράδειγμα, κατευθύνουμε το πρόγραμμα μας να εκτυπώσει ένα απόσπασμα από ένα αξιοσημείωτο βιβλίο.…"/>
          <p:cNvSpPr txBox="1">
            <a:spLocks noGrp="1"/>
          </p:cNvSpPr>
          <p:nvPr>
            <p:ph type="body" idx="1"/>
          </p:nvPr>
        </p:nvSpPr>
        <p:spPr>
          <a:prstGeom prst="rect">
            <a:avLst/>
          </a:prstGeom>
        </p:spPr>
        <p:txBody>
          <a:bodyPr/>
          <a:lstStyle/>
          <a:p>
            <a:pPr marL="0" indent="0">
              <a:buClrTx/>
              <a:buSzTx/>
              <a:buFontTx/>
              <a:buNone/>
            </a:pPr>
            <a:r>
              <a:t>Στο παραπάνω παράδειγμα, κατευθύνουμε το πρόγραμμα μας να εκτυπώσει ένα απόσπασμα από ένα αξιοσημείωτο βιβλίο. </a:t>
            </a:r>
          </a:p>
          <a:p>
            <a:pPr marL="0" indent="0">
              <a:buClrTx/>
              <a:buSzTx/>
              <a:buFontTx/>
              <a:buNone/>
            </a:pPr>
            <a:r>
              <a:t>Οι εκτυπωμένες λέξεις που εμφανίζονται ως αποτέλεσμα της λειτουργίας    print() αναφέρονται ως έξοδος. Το αποτέλεσμα αυτού του παραδείγματος  - προγράμματος είναι:</a:t>
            </a:r>
          </a:p>
        </p:txBody>
      </p:sp>
      <p:sp>
        <p:nvSpPr>
          <p:cNvPr id="18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pic>
        <p:nvPicPr>
          <p:cNvPr id="181" name="Στιγμιότυπο 2020-08-16, 10.12.48 μμ.png" descr="Στιγμιότυπο 2020-08-16, 10.12.48 μμ.png"/>
          <p:cNvPicPr>
            <a:picLocks noChangeAspect="1"/>
          </p:cNvPicPr>
          <p:nvPr/>
        </p:nvPicPr>
        <p:blipFill>
          <a:blip r:embed="rId2"/>
          <a:stretch>
            <a:fillRect/>
          </a:stretch>
        </p:blipFill>
        <p:spPr>
          <a:xfrm>
            <a:off x="961536" y="11211373"/>
            <a:ext cx="21176854" cy="811591"/>
          </a:xfrm>
          <a:prstGeom prst="rect">
            <a:avLst/>
          </a:prstGeom>
          <a:ln w="12700">
            <a:miter lim="400000"/>
          </a:ln>
        </p:spPr>
      </p:pic>
      <p:pic>
        <p:nvPicPr>
          <p:cNvPr id="182" name="Στιγμιότυπο 2020-08-16, 10.13.47 μμ.png" descr="Στιγμιότυπο 2020-08-16, 10.13.47 μμ.png"/>
          <p:cNvPicPr>
            <a:picLocks noChangeAspect="1"/>
          </p:cNvPicPr>
          <p:nvPr/>
        </p:nvPicPr>
        <p:blipFill>
          <a:blip r:embed="rId3"/>
          <a:stretch>
            <a:fillRect/>
          </a:stretch>
        </p:blipFill>
        <p:spPr>
          <a:xfrm>
            <a:off x="860178" y="3410298"/>
            <a:ext cx="21817115" cy="1515788"/>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Futura"/>
        <a:ea typeface="Futura"/>
        <a:cs typeface="Futura"/>
      </a:majorFont>
      <a:minorFont>
        <a:latin typeface="Futura"/>
        <a:ea typeface="Futura"/>
        <a:cs typeface="Futur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Futura"/>
        <a:ea typeface="Futura"/>
        <a:cs typeface="Futura"/>
      </a:majorFont>
      <a:minorFont>
        <a:latin typeface="Futura"/>
        <a:ea typeface="Futura"/>
        <a:cs typeface="Futur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2837</Words>
  <Application>Microsoft Macintosh PowerPoint</Application>
  <PresentationFormat>Προσαρμογή</PresentationFormat>
  <Paragraphs>221</Paragraphs>
  <Slides>40</Slides>
  <Notes>0</Notes>
  <HiddenSlides>0</HiddenSlides>
  <MMClips>0</MMClips>
  <ScaleCrop>false</ScaleCrop>
  <HeadingPairs>
    <vt:vector size="6" baseType="variant">
      <vt:variant>
        <vt:lpstr>Γραμματοσειρές που χρησιμοποιούνται</vt:lpstr>
      </vt:variant>
      <vt:variant>
        <vt:i4>8</vt:i4>
      </vt:variant>
      <vt:variant>
        <vt:lpstr>Θέμα</vt:lpstr>
      </vt:variant>
      <vt:variant>
        <vt:i4>1</vt:i4>
      </vt:variant>
      <vt:variant>
        <vt:lpstr>Τίτλοι διαφανειών</vt:lpstr>
      </vt:variant>
      <vt:variant>
        <vt:i4>40</vt:i4>
      </vt:variant>
    </vt:vector>
  </HeadingPairs>
  <TitlesOfParts>
    <vt:vector size="49" baseType="lpstr">
      <vt:lpstr>Avenir Next Regular</vt:lpstr>
      <vt:lpstr>Cambria Math</vt:lpstr>
      <vt:lpstr>Futura</vt:lpstr>
      <vt:lpstr>Georgia</vt:lpstr>
      <vt:lpstr>Helvetica</vt:lpstr>
      <vt:lpstr>Helvetica Neue</vt:lpstr>
      <vt:lpstr>Palatino</vt:lpstr>
      <vt:lpstr>Zapf Dingbats</vt:lpstr>
      <vt:lpstr>New_Template4</vt:lpstr>
      <vt:lpstr>Python </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dc:title>
  <cp:lastModifiedBy>Ioannis E. Kommas</cp:lastModifiedBy>
  <cp:revision>1</cp:revision>
  <dcterms:modified xsi:type="dcterms:W3CDTF">2020-10-18T14:44:29Z</dcterms:modified>
</cp:coreProperties>
</file>